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405" r:id="rId6"/>
    <p:sldId id="327" r:id="rId8"/>
    <p:sldId id="407" r:id="rId9"/>
    <p:sldId id="399" r:id="rId10"/>
    <p:sldId id="400" r:id="rId11"/>
    <p:sldId id="438" r:id="rId12"/>
    <p:sldId id="401" r:id="rId13"/>
    <p:sldId id="439" r:id="rId14"/>
    <p:sldId id="409" r:id="rId15"/>
    <p:sldId id="432" r:id="rId16"/>
    <p:sldId id="403" r:id="rId17"/>
    <p:sldId id="431" r:id="rId18"/>
    <p:sldId id="384" r:id="rId19"/>
    <p:sldId id="385" r:id="rId20"/>
    <p:sldId id="440" r:id="rId21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 snapToGrid="0">
      <p:cViewPr>
        <p:scale>
          <a:sx n="100" d="100"/>
          <a:sy n="100" d="100"/>
        </p:scale>
        <p:origin x="-1944" y="-768"/>
      </p:cViewPr>
      <p:guideLst>
        <p:guide orient="horz" pos="1589"/>
        <p:guide pos="28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9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194B3-8316-4D37-8D60-C734C1BC24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2CB7-1380-47F1-904A-EDD882DD53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8E94B7EF-1267-4CB7-8C32-6A616F399F52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78FE5845-BA17-42EF-B9C7-8E4D027F013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904A73A-DEFD-4308-9D5F-34310E8AAE8F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78FE5845-BA17-42EF-B9C7-8E4D027F013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3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69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279"/>
            <a:ext cx="7772400" cy="11244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4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71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71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73"/>
            <a:ext cx="4040188" cy="4800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35"/>
            <a:ext cx="4040188" cy="29632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573"/>
            <a:ext cx="4041775" cy="4800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635"/>
            <a:ext cx="4041775" cy="29632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313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312"/>
            <a:ext cx="5111750" cy="439054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5855"/>
            <a:ext cx="3008313" cy="3519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4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057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22"/>
            <a:ext cx="5486400" cy="602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4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740"/>
            <a:ext cx="2057400" cy="438912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740"/>
            <a:ext cx="60198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3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3" y="273849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" y="1070134"/>
            <a:ext cx="9144000" cy="40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3" y="108585"/>
            <a:ext cx="691197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图片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288" y="-1755934"/>
            <a:ext cx="2633662" cy="43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9.xml"/><Relationship Id="rId5" Type="http://schemas.openxmlformats.org/officeDocument/2006/relationships/tags" Target="../tags/tag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625" y="176530"/>
            <a:ext cx="2033270" cy="481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117"/>
          <p:cNvSpPr>
            <a:spLocks noChangeArrowheads="1"/>
          </p:cNvSpPr>
          <p:nvPr/>
        </p:nvSpPr>
        <p:spPr bwMode="auto">
          <a:xfrm>
            <a:off x="2627313" y="4108676"/>
            <a:ext cx="2914650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0" tIns="40820" rIns="81640" bIns="40820" anchor="ctr">
            <a:spAutoFit/>
          </a:bodyPr>
          <a:lstStyle/>
          <a:p>
            <a:pPr defTabSz="815975">
              <a:lnSpc>
                <a:spcPct val="120000"/>
              </a:lnSpc>
            </a:pPr>
            <a:r>
              <a:rPr lang="zh-CN" altLang="en-US" sz="1500" b="1">
                <a:solidFill>
                  <a:schemeClr val="bg1"/>
                </a:solidFill>
              </a:rPr>
              <a:t>点击输入你想输入的文字内容</a:t>
            </a:r>
            <a:endParaRPr lang="zh-CN" altLang="en-US" sz="1500" b="1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047" y="1446213"/>
            <a:ext cx="7921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/>
          <p:nvPr/>
        </p:nvSpPr>
        <p:spPr>
          <a:xfrm>
            <a:off x="1579880" y="1566545"/>
            <a:ext cx="6475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b="1" smtClean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鉴赏诗歌中的人物形象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7605" y="2818765"/>
            <a:ext cx="4250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扎鲁特旗第一中学</a:t>
            </a:r>
            <a:r>
              <a:rPr lang="en-US" altLang="zh-CN" sz="2400"/>
              <a:t>  </a:t>
            </a:r>
            <a:r>
              <a:rPr lang="zh-CN" altLang="en-US" sz="2400"/>
              <a:t>孙文慧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  <p:transition spd="slow" advTm="4164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808480" y="427355"/>
            <a:ext cx="5527675" cy="1999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小儿垂钓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胡令能 </a:t>
            </a:r>
            <a:endParaRPr lang="zh-CN" altLang="en-US" sz="1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蓬头稚子学垂纶，侧坐莓苔草映身。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路人借问遥招手，怕得鱼惊不应人。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这首诗刻画了怎样的人物形象？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110" y="2426970"/>
            <a:ext cx="7977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答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这首诗刻画了一个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天真可爱、机灵聪明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的山野孩子形象。</a:t>
            </a:r>
            <a:endParaRPr lang="zh-CN" altLang="en-US" sz="2400" b="1">
              <a:solidFill>
                <a:srgbClr val="FF0066"/>
              </a:solidFill>
              <a:latin typeface="楷体_GB2312" pitchFamily="49" charset="-122"/>
              <a:ea typeface="楷体_GB2312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4690" y="3046730"/>
            <a:ext cx="61087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蓬头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的外貌，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侧坐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的动作表现了小孩儿的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天真可爱、机灵。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②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遥招手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的动作和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怕得鱼惊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的心理体现出小孩儿的聪明。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l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729854" y="426165"/>
            <a:ext cx="7397354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60700" algn="l"/>
              </a:tabLst>
              <a:defRPr/>
            </a:pPr>
            <a:r>
              <a:rPr kumimoji="0" lang="zh-CN" altLang="zh-CN" sz="2400" b="1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三、鉴赏人物形象答题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“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步骤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”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20483" name="Picture 3" descr="F1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410" y="1333500"/>
            <a:ext cx="6190059" cy="318254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6" name="矩形 59395"/>
          <p:cNvSpPr/>
          <p:nvPr/>
        </p:nvSpPr>
        <p:spPr>
          <a:xfrm>
            <a:off x="1534478" y="277376"/>
            <a:ext cx="6074569" cy="23069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ctr">
            <a:spAutoFit/>
          </a:bodyPr>
          <a:p>
            <a:pPr algn="ctr" defTabSz="0" fontAlgn="base">
              <a:tabLst>
                <a:tab pos="2637155" algn="ctr"/>
              </a:tabLst>
            </a:pPr>
            <a:r>
              <a:rPr lang="en-US" altLang="zh-CN" sz="2400" b="1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 b="1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寻陆鸿渐不遇  </a:t>
            </a:r>
            <a:r>
              <a:rPr lang="zh-CN" altLang="en-US" sz="2400" b="1" strike="noStrike" noProof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</a:rPr>
              <a:t>皎然</a:t>
            </a:r>
            <a:endParaRPr lang="zh-CN" altLang="en-US" sz="2400" b="1" strike="noStrike" noProof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</a:endParaRPr>
          </a:p>
          <a:p>
            <a:pPr algn="ctr" defTabSz="0" fontAlgn="base">
              <a:tabLst>
                <a:tab pos="2637155" algn="ctr"/>
              </a:tabLst>
            </a:pPr>
            <a:r>
              <a:rPr lang="zh-CN" altLang="en-US" sz="2400" b="1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移家虽带郭，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野径</a:t>
            </a:r>
            <a:r>
              <a:rPr lang="zh-CN" altLang="en-US" sz="2400" b="1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入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桑麻</a:t>
            </a:r>
            <a:r>
              <a:rPr lang="zh-CN" altLang="en-US" sz="2400" b="1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400" b="1" strike="noStrike" noProof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 defTabSz="0" fontAlgn="base">
              <a:tabLst>
                <a:tab pos="2637155" algn="ctr"/>
              </a:tabLst>
            </a:pPr>
            <a:r>
              <a:rPr lang="zh-CN" altLang="en-US" sz="2400" b="1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近种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篱边菊</a:t>
            </a:r>
            <a:r>
              <a:rPr lang="zh-CN" altLang="en-US" sz="2400" b="1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，秋来未著花。</a:t>
            </a:r>
            <a:endParaRPr lang="zh-CN" altLang="en-US" sz="2400" b="1" strike="noStrike" noProof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 defTabSz="0" fontAlgn="base">
              <a:tabLst>
                <a:tab pos="2637155" algn="ctr"/>
              </a:tabLst>
            </a:pPr>
            <a:r>
              <a:rPr lang="zh-CN" altLang="en-US" sz="2400" b="1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扣门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无犬吠</a:t>
            </a:r>
            <a:r>
              <a:rPr lang="zh-CN" altLang="en-US" sz="2400" b="1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，欲去问西家。</a:t>
            </a:r>
            <a:endParaRPr lang="zh-CN" altLang="en-US" sz="2400" b="1" strike="noStrike" noProof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 defTabSz="0" fontAlgn="base">
              <a:tabLst>
                <a:tab pos="2637155" algn="ctr"/>
              </a:tabLst>
            </a:pPr>
            <a:r>
              <a:rPr lang="zh-CN" altLang="en-US" sz="2400" b="1" strike="noStrike" noProof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报道山中去，归来每日斜。</a:t>
            </a:r>
            <a:endParaRPr lang="zh-CN" altLang="en-US" sz="2400" b="1" strike="noStrike" noProof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 defTabSz="0" fontAlgn="base">
              <a:tabLst>
                <a:tab pos="2637155" algn="ctr"/>
              </a:tabLst>
            </a:pPr>
            <a:r>
              <a:rPr lang="zh-CN" altLang="en-US" sz="2400" b="1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诗中陆鸿渐是一个怎样的人物形象？</a:t>
            </a:r>
            <a:endParaRPr lang="zh-CN" altLang="en-US" sz="2400" b="1" strike="noStrike" noProof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9397" name="矩形 59396"/>
          <p:cNvSpPr/>
          <p:nvPr/>
        </p:nvSpPr>
        <p:spPr>
          <a:xfrm>
            <a:off x="387985" y="2510473"/>
            <a:ext cx="6985000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ctr">
            <a:spAutoFit/>
          </a:bodyPr>
          <a:p>
            <a:pPr defTabSz="0" fontAlgn="base">
              <a:tabLst>
                <a:tab pos="2637155" algn="ctr"/>
              </a:tabLst>
            </a:pPr>
            <a:r>
              <a:rPr lang="zh-CN" altLang="en-US" sz="2000" b="1" strike="noStrike" noProof="1">
                <a:latin typeface="楷体_GB2312" pitchFamily="49" charset="-122"/>
                <a:ea typeface="楷体_GB2312" pitchFamily="49" charset="-122"/>
                <a:cs typeface="+mn-cs"/>
              </a:rPr>
              <a:t>答：陆鸿渐是一个高雅不俗、不问尘世的隐士形象。</a:t>
            </a:r>
            <a:endParaRPr lang="zh-CN" altLang="en-US" sz="2000" b="1" strike="noStrike" noProof="1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 defTabSz="0" fontAlgn="base">
              <a:tabLst>
                <a:tab pos="2637155" algn="ctr"/>
              </a:tabLst>
            </a:pPr>
            <a:endParaRPr lang="zh-CN" altLang="en-US" sz="2000" b="1" strike="noStrike" noProof="1">
              <a:solidFill>
                <a:srgbClr val="FF0066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7985" y="2861310"/>
            <a:ext cx="631380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0" fontAlgn="base">
              <a:tabLst>
                <a:tab pos="2637155" algn="ctr"/>
              </a:tabLst>
            </a:pPr>
            <a:r>
              <a:rPr lang="zh-CN" altLang="en-US" sz="2000" b="1">
                <a:latin typeface="楷体_GB2312" pitchFamily="49" charset="-122"/>
                <a:ea typeface="楷体_GB2312" pitchFamily="49" charset="-122"/>
                <a:sym typeface="+mn-ea"/>
              </a:rPr>
              <a:t>①前四句通过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  <a:sym typeface="+mn-ea"/>
              </a:rPr>
              <a:t>“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  <a:sym typeface="+mn-ea"/>
              </a:rPr>
              <a:t>野径”“桑麻”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  <a:sym typeface="+mn-ea"/>
              </a:rPr>
              <a:t>“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  <a:sym typeface="+mn-ea"/>
              </a:rPr>
              <a:t>篱边菊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  <a:sym typeface="+mn-ea"/>
              </a:rPr>
              <a:t>”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  <a:sym typeface="+mn-ea"/>
              </a:rPr>
              <a:t>写出陆鸿渐居住之地的幽僻、高雅，间接表现了他的高雅不俗。</a:t>
            </a:r>
            <a:endParaRPr lang="zh-CN" altLang="en-US" sz="2000" b="1" strike="noStrike" noProof="1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defTabSz="0" fontAlgn="base">
              <a:tabLst>
                <a:tab pos="2637155" algn="ctr"/>
              </a:tabLst>
            </a:pPr>
            <a:r>
              <a:rPr lang="zh-CN" altLang="en-US" sz="2000" b="1">
                <a:latin typeface="Calibri" panose="020F0502020204030204" charset="0"/>
                <a:ea typeface="楷体_GB2312" pitchFamily="49" charset="-122"/>
                <a:sym typeface="+mn-ea"/>
              </a:rPr>
              <a:t>②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  <a:sym typeface="+mn-ea"/>
              </a:rPr>
              <a:t>最后两句通过邻居对陆鸿渐行踪的叙述，</a:t>
            </a:r>
            <a:r>
              <a:rPr lang="zh-CN" altLang="en-US"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侧面烘托出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  <a:sym typeface="+mn-ea"/>
              </a:rPr>
              <a:t>陆鸿渐寄情山水、不问尘世的形象。</a:t>
            </a:r>
            <a:endParaRPr lang="zh-CN" altLang="en-US" sz="2000" b="1" strike="noStrike" noProof="1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 defTabSz="0" fontAlgn="base">
              <a:tabLst>
                <a:tab pos="2637155" algn="ctr"/>
              </a:tabLst>
            </a:pPr>
            <a:endParaRPr lang="zh-CN" altLang="en-US" sz="2000" b="1" strike="noStrike" noProof="1">
              <a:solidFill>
                <a:srgbClr val="FF0066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275" y="4178300"/>
            <a:ext cx="62458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0" fontAlgn="base">
              <a:tabLst>
                <a:tab pos="2637155" algn="ctr"/>
              </a:tabLst>
            </a:pPr>
            <a:r>
              <a:rPr lang="zh-CN" altLang="en-US" sz="2000" b="1">
                <a:latin typeface="Calibri" panose="020F0502020204030204" charset="0"/>
                <a:ea typeface="楷体_GB2312" pitchFamily="49" charset="-122"/>
                <a:sym typeface="+mn-ea"/>
              </a:rPr>
              <a:t>③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  <a:sym typeface="+mn-ea"/>
              </a:rPr>
              <a:t>作者通过塑造陆鸿渐这一形象，表现了自己对隐逸生活的向往和追求。</a:t>
            </a:r>
            <a:endParaRPr lang="zh-CN" altLang="en-US" sz="2000" b="1">
              <a:solidFill>
                <a:srgbClr val="FF0066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3115" y="277495"/>
            <a:ext cx="1608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当堂训练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ldLvl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98101" y="-81"/>
            <a:ext cx="7947915" cy="2862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925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</a:t>
            </a:r>
            <a:r>
              <a:rPr lang="zh-CN" altLang="en-US" sz="1925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[2017·全国卷Ⅱ] 阅读下面这首宋诗,完成题目</a:t>
            </a:r>
            <a:r>
              <a:rPr lang="zh-CN" altLang="en-US" sz="1925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1925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8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送子由使契丹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苏　轼</a:t>
            </a:r>
            <a:endParaRPr lang="zh-CN" altLang="en-US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云海相望寄此身,那因远适更沾巾。</a:t>
            </a:r>
            <a:endParaRPr lang="zh-CN" altLang="en-US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不辞驿骑凌风雪,要使天骄识凤麟。</a:t>
            </a:r>
            <a:endParaRPr lang="zh-CN" altLang="en-US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沙漠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回看清禁</a:t>
            </a:r>
            <a:r>
              <a:rPr lang="zh-CN" altLang="en-US" sz="2000" baseline="30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月,湖山应梦武林</a:t>
            </a:r>
            <a:r>
              <a:rPr lang="zh-CN" altLang="en-US" sz="2000" baseline="30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春。</a:t>
            </a:r>
            <a:r>
              <a:rPr lang="en-US" altLang="zh-CN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单于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若问君家世,莫道中朝第一人</a:t>
            </a:r>
            <a:r>
              <a:rPr lang="zh-CN" altLang="en-US" sz="2000" baseline="30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altLang="en-US" sz="200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7590" y="2862580"/>
            <a:ext cx="63811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sz="20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本诗首联表现了诗人什么样的</a:t>
            </a:r>
            <a:r>
              <a:rPr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性格?</a:t>
            </a:r>
            <a:r>
              <a:rPr sz="20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请加以分析。</a:t>
            </a:r>
            <a:endParaRPr sz="20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b="1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[</a:t>
            </a:r>
            <a:r>
              <a:rPr lang="zh-CN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注]</a:t>
            </a:r>
            <a:r>
              <a:rPr lang="zh-CN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①清禁:皇宫。苏辙时任翰林学士,常出入宫禁。②武林:杭州的别称。苏轼时知杭州。</a:t>
            </a:r>
            <a:endParaRPr lang="zh-CN" altLang="en-US" sz="1800"/>
          </a:p>
        </p:txBody>
      </p:sp>
      <p:sp>
        <p:nvSpPr>
          <p:cNvPr id="2" name="文本框 1"/>
          <p:cNvSpPr txBox="1"/>
          <p:nvPr/>
        </p:nvSpPr>
        <p:spPr>
          <a:xfrm>
            <a:off x="193040" y="121920"/>
            <a:ext cx="1608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当堂训练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 advTm="3655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4525" y="1218565"/>
            <a:ext cx="7539355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  <a:buNone/>
            </a:pPr>
            <a:r>
              <a:rPr lang="zh-CN" altLang="en-US" sz="20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【答案】</a:t>
            </a:r>
            <a:endParaRPr lang="zh-CN" altLang="en-US" sz="2400" b="1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30000"/>
              </a:lnSpc>
              <a:buNone/>
            </a:pPr>
            <a:r>
              <a:rPr 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表现了诗人旷达的性格。苏轼兄弟情谊深重,但诗人远在杭州,与在京城的苏辙已是天各一方。这次虽是远别,诗人表示也不会做儿女之态,悲伤落泪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732359" y="408169"/>
            <a:ext cx="10729629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本诗首联表现了诗人什么样的</a:t>
            </a:r>
            <a:r>
              <a:rPr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性格?</a:t>
            </a:r>
            <a:r>
              <a:rPr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请加以分析。</a:t>
            </a:r>
            <a:endParaRPr sz="24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sz="24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Tm="3655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8775" y="2909729"/>
            <a:ext cx="7886700" cy="3263504"/>
          </a:xfrm>
        </p:spPr>
        <p:txBody>
          <a:bodyPr/>
          <a:p>
            <a:pPr marL="0" indent="0">
              <a:buNone/>
            </a:pPr>
            <a:r>
              <a:rPr lang="zh-CN" altLang="en-US"/>
              <a:t>答：塑造了闲适、洒脱、高雅的诗人形象。①通过对“竹轩”“柴门”“狭径”等简朴清幽的生活环境的描写，表现了诗人日常生活的</a:t>
            </a:r>
            <a:r>
              <a:rPr lang="zh-CN" altLang="en-US">
                <a:solidFill>
                  <a:srgbClr val="FF0000"/>
                </a:solidFill>
              </a:rPr>
              <a:t>闲适自得</a:t>
            </a:r>
            <a:r>
              <a:rPr lang="zh-CN" altLang="en-US"/>
              <a:t>；②“倦卧”“闲吟”两个动词反映了诗人</a:t>
            </a:r>
            <a:r>
              <a:rPr lang="zh-CN" altLang="en-US">
                <a:solidFill>
                  <a:srgbClr val="FF0000"/>
                </a:solidFill>
              </a:rPr>
              <a:t>洒脱</a:t>
            </a:r>
            <a:r>
              <a:rPr lang="zh-CN" altLang="en-US"/>
              <a:t>的生活态度；③“竹”“雪”“梅”等意象表现出诗人</a:t>
            </a:r>
            <a:r>
              <a:rPr lang="zh-CN" altLang="en-US">
                <a:solidFill>
                  <a:srgbClr val="FF0000"/>
                </a:solidFill>
              </a:rPr>
              <a:t>高雅</a:t>
            </a:r>
            <a:r>
              <a:rPr lang="zh-CN" altLang="en-US"/>
              <a:t>的人生志趣。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8775" y="133350"/>
            <a:ext cx="8427085" cy="2368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0">
              <a:tabLst>
                <a:tab pos="2637155" algn="ctr"/>
              </a:tabLst>
            </a:pP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defTabSz="0">
              <a:tabLst>
                <a:tab pos="2637155" algn="ctr"/>
              </a:tabLst>
            </a:pPr>
            <a:r>
              <a:rPr lang="zh-CN" altLang="en-US" sz="2000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竹轩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诗兴   张镃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 defTabSz="0">
              <a:tabLst>
                <a:tab pos="2637155" algn="ctr"/>
              </a:tabLst>
            </a:pPr>
            <a:r>
              <a:rPr lang="zh-CN" altLang="en-US" sz="2000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柴门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风卷却吹开，</a:t>
            </a:r>
            <a:r>
              <a:rPr lang="zh-CN" altLang="en-US" sz="2000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狭径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初成竹旋栽。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defTabSz="0">
              <a:tabLst>
                <a:tab pos="2637155" algn="ctr"/>
              </a:tabLs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梢影细从茶碗入，叶声轻逐篆烟来。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defTabSz="0">
              <a:tabLst>
                <a:tab pos="2637155" algn="ctr"/>
              </a:tabLs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暑天</a:t>
            </a:r>
            <a:r>
              <a:rPr lang="zh-CN" altLang="en-US" sz="2000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倦卧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星穿过，冬昼</a:t>
            </a:r>
            <a:r>
              <a:rPr lang="zh-CN" altLang="en-US" sz="2000" b="1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闲吟</a:t>
            </a:r>
            <a:r>
              <a:rPr lang="zh-CN" altLang="en-US" sz="20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雪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压摧。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defTabSz="0">
              <a:tabLst>
                <a:tab pos="2637155" algn="ctr"/>
              </a:tabLs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预想此时应更好，莫移墙下一株</a:t>
            </a:r>
            <a:r>
              <a:rPr lang="zh-CN" altLang="en-US" sz="20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梅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 defTabSz="0">
              <a:tabLst>
                <a:tab pos="2637155" algn="ctr"/>
              </a:tabLst>
            </a:pP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0745" y="2110740"/>
            <a:ext cx="7245985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0">
              <a:tabLst>
                <a:tab pos="2637155" algn="ctr"/>
              </a:tabLst>
            </a:pP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[注]篆烟:盘香。因盘香曲绕如篆文，故称。</a:t>
            </a:r>
            <a:endParaRPr lang="zh-CN" altLang="en-US" sz="1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defTabSz="0">
              <a:tabLst>
                <a:tab pos="2637155" algn="ctr"/>
              </a:tabLs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请结合全诗，简要分析诗人的形象。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0745" y="459740"/>
            <a:ext cx="1608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课下作业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>
          <a:xfrm>
            <a:off x="728663" y="757240"/>
            <a:ext cx="7693025" cy="4296252"/>
            <a:chOff x="0" y="0"/>
            <a:chExt cx="4846" cy="3007"/>
          </a:xfrm>
        </p:grpSpPr>
        <p:pic>
          <p:nvPicPr>
            <p:cNvPr id="19487" name="Picture 8" descr="圈轴bg"/>
            <p:cNvPicPr>
              <a:picLocks noChangeAspect="1" noChangeArrowheads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08"/>
              <a:ext cx="4704" cy="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8" name="Picture 9" descr="圈轴左右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8" y="0"/>
              <a:ext cx="238" cy="3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1430"/>
            <a:ext cx="971550" cy="51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圈轴左右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68" y="757240"/>
            <a:ext cx="377825" cy="42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24"/>
          <p:cNvGrpSpPr/>
          <p:nvPr/>
        </p:nvGrpSpPr>
        <p:grpSpPr>
          <a:xfrm>
            <a:off x="1154113" y="1565752"/>
            <a:ext cx="6616698" cy="952976"/>
            <a:chOff x="0" y="0"/>
            <a:chExt cx="4168" cy="667"/>
          </a:xfrm>
        </p:grpSpPr>
        <p:sp>
          <p:nvSpPr>
            <p:cNvPr id="19476" name="Rectangle 24"/>
            <p:cNvSpPr>
              <a:spLocks noChangeArrowheads="1"/>
            </p:cNvSpPr>
            <p:nvPr/>
          </p:nvSpPr>
          <p:spPr bwMode="auto">
            <a:xfrm>
              <a:off x="96" y="0"/>
              <a:ext cx="4072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>
                  <a:solidFill>
                    <a:srgbClr val="080808"/>
                  </a:solidFill>
                </a:rPr>
                <a:t> </a:t>
              </a:r>
              <a:r>
                <a:rPr lang="en-US" altLang="zh-CN" sz="2800" smtClean="0">
                  <a:solidFill>
                    <a:srgbClr val="080808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1.</a:t>
              </a:r>
              <a:r>
                <a:rPr lang="zh-CN" altLang="en-US" sz="2800">
                  <a:solidFill>
                    <a:srgbClr val="080808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积累表示</a:t>
              </a:r>
              <a:r>
                <a:rPr lang="zh-CN" altLang="en-US" sz="2800">
                  <a:solidFill>
                    <a:srgbClr val="080808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sym typeface="+mn-ea"/>
                </a:rPr>
                <a:t>人物形象特征的词语。</a:t>
              </a:r>
              <a:endParaRPr lang="zh-CN" altLang="en-US" sz="2800">
                <a:solidFill>
                  <a:srgbClr val="080808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endParaRPr lang="zh-CN" altLang="en-US" sz="2800">
                <a:solidFill>
                  <a:srgbClr val="080808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pic>
          <p:nvPicPr>
            <p:cNvPr id="19477" name="Picture 26" descr="墨滴"/>
            <p:cNvPicPr>
              <a:picLocks noChangeAspect="1" noChangeArrowheads="1"/>
            </p:cNvPicPr>
            <p:nvPr/>
          </p:nvPicPr>
          <p:blipFill>
            <a:blip r:embed="rId4">
              <a:lum bright="-34000" contras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V="1">
              <a:off x="0" y="50"/>
              <a:ext cx="14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30"/>
          <p:cNvGrpSpPr/>
          <p:nvPr/>
        </p:nvGrpSpPr>
        <p:grpSpPr>
          <a:xfrm>
            <a:off x="1154117" y="2518569"/>
            <a:ext cx="6113463" cy="1160147"/>
            <a:chOff x="0" y="-436"/>
            <a:chExt cx="3851" cy="812"/>
          </a:xfrm>
        </p:grpSpPr>
        <p:sp>
          <p:nvSpPr>
            <p:cNvPr id="19472" name="Rectangle 25"/>
            <p:cNvSpPr>
              <a:spLocks noChangeArrowheads="1"/>
            </p:cNvSpPr>
            <p:nvPr/>
          </p:nvSpPr>
          <p:spPr bwMode="auto">
            <a:xfrm>
              <a:off x="44" y="-436"/>
              <a:ext cx="3807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>
                  <a:solidFill>
                    <a:srgbClr val="080808"/>
                  </a:solidFill>
                </a:rPr>
                <a:t>  </a:t>
              </a:r>
              <a:r>
                <a:rPr lang="en-US" altLang="zh-CN" sz="2800" smtClean="0">
                  <a:solidFill>
                    <a:srgbClr val="080808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2.</a:t>
              </a:r>
              <a:r>
                <a:rPr lang="zh-CN" altLang="en-US" sz="2800" smtClean="0">
                  <a:solidFill>
                    <a:srgbClr val="080808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学会鉴赏</a:t>
              </a:r>
              <a:r>
                <a:rPr lang="zh-CN" altLang="en-US" sz="2800">
                  <a:solidFill>
                    <a:srgbClr val="080808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诗歌中人物形象的方法，掌握答题模式。</a:t>
              </a:r>
              <a:endParaRPr lang="zh-CN" altLang="en-US" sz="2800">
                <a:solidFill>
                  <a:srgbClr val="080808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endParaRPr lang="zh-CN" altLang="en-US">
                <a:solidFill>
                  <a:srgbClr val="080808"/>
                </a:solidFill>
              </a:endParaRPr>
            </a:p>
          </p:txBody>
        </p:sp>
        <p:pic>
          <p:nvPicPr>
            <p:cNvPr id="19473" name="Picture 32" descr="墨滴"/>
            <p:cNvPicPr>
              <a:picLocks noChangeAspect="1" noChangeArrowheads="1"/>
            </p:cNvPicPr>
            <p:nvPr/>
          </p:nvPicPr>
          <p:blipFill>
            <a:blip r:embed="rId4">
              <a:lum bright="-34000" contras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V="1">
              <a:off x="0" y="-242"/>
              <a:ext cx="14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116013" y="177165"/>
            <a:ext cx="48133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000" b="1" i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学习目标：</a:t>
            </a:r>
            <a:endParaRPr lang="zh-CN" altLang="en-US" sz="4000" b="1" i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>
              <a:defRPr/>
            </a:pPr>
            <a:endParaRPr lang="zh-CN" altLang="en-US" sz="2400" i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方正黑体简体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42"/>
    </mc:Choice>
    <mc:Fallback>
      <p:transition spd="slow" advTm="183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76" name="Group 3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4360" y="1095375"/>
          <a:ext cx="7193915" cy="3709035"/>
        </p:xfrm>
        <a:graphic>
          <a:graphicData uri="http://schemas.openxmlformats.org/drawingml/2006/table">
            <a:tbl>
              <a:tblPr/>
              <a:tblGrid>
                <a:gridCol w="2329815"/>
                <a:gridCol w="4864100"/>
              </a:tblGrid>
              <a:tr h="41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诗中常见人物形象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形象特征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正直之士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不慕权贵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豪放洒脱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傲岸不羁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隐逸之士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寄情山水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不涉尘世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 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高雅风流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爱国之士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心怀天下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忧国忧民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失意之士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怀才不遇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壮志难酬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 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报国无门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爱国之士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矢志报国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慷慨愤世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疆场将士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献身边疆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反对征伐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异乡游子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羁旅漂泊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思念故乡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痴情儿女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60700" algn="l"/>
                        </a:tabLst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缠绵悱恻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依依惜别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663" marR="226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6870" y="276860"/>
            <a:ext cx="873569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 eaLnBrk="1" fontAlgn="base" hangingPunct="1">
              <a:lnSpc>
                <a:spcPct val="150000"/>
              </a:lnSpc>
              <a:buClrTx/>
              <a:buSzTx/>
              <a:buFontTx/>
              <a:tabLst>
                <a:tab pos="3060700" algn="l"/>
              </a:tabLst>
            </a:pPr>
            <a:r>
              <a:rPr lang="zh-CN" altLang="zh-CN" sz="3200" b="1" i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一、诗歌中常见的人物形象及其特征</a:t>
            </a:r>
            <a:endParaRPr lang="zh-CN" altLang="zh-CN" sz="3200" b="1" i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矩形 1"/>
          <p:cNvSpPr/>
          <p:nvPr/>
        </p:nvSpPr>
        <p:spPr>
          <a:xfrm>
            <a:off x="1069975" y="420370"/>
            <a:ext cx="7110095" cy="3507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【常见设问】</a:t>
            </a:r>
            <a:endParaRPr lang="zh-CN" altLang="zh-CN" sz="1050" dirty="0">
              <a:latin typeface="宋体" panose="02010600030101010101" pitchFamily="2" charset="-122"/>
              <a:ea typeface="楷体_GB2312" pitchFamily="49" charset="-122"/>
            </a:endParaRPr>
          </a:p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1.(2017·</a:t>
            </a:r>
            <a:r>
              <a:rPr lang="zh-CN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全国卷</a:t>
            </a:r>
            <a:r>
              <a:rPr lang="zh-CN" altLang="zh-CN" sz="2000" b="1" dirty="0">
                <a:latin typeface="宋体" panose="02010600030101010101" pitchFamily="2" charset="-122"/>
                <a:ea typeface="楷体_GB2312" pitchFamily="49" charset="-122"/>
              </a:rPr>
              <a:t>Ⅱ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本诗首联表现了诗人什么样的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性格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？请加以分析。</a:t>
            </a:r>
            <a:endParaRPr lang="zh-C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2.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(2014·</a:t>
            </a:r>
            <a:r>
              <a:rPr lang="zh-CN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山东卷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诗中</a:t>
            </a:r>
            <a:r>
              <a:rPr lang="en-US" altLang="zh-CN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陈居士</a:t>
            </a:r>
            <a:r>
              <a:rPr lang="en-US" altLang="zh-CN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形象特点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是什么？请结合两首诗加以分析。</a:t>
            </a:r>
            <a:endParaRPr lang="zh-C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3.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(2014·</a:t>
            </a:r>
            <a:r>
              <a:rPr lang="zh-CN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江苏卷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第二首诗中从哪些地方可看出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隐者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的身份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？请简要概括。</a:t>
            </a:r>
            <a:endParaRPr lang="zh-CN" altLang="zh-CN" sz="2000" b="1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矩形 1"/>
          <p:cNvSpPr/>
          <p:nvPr/>
        </p:nvSpPr>
        <p:spPr>
          <a:xfrm>
            <a:off x="100489" y="92790"/>
            <a:ext cx="8137922" cy="245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二、方法指导</a:t>
            </a:r>
            <a:endParaRPr lang="zh-CN" altLang="zh-CN" dirty="0">
              <a:solidFill>
                <a:schemeClr val="tx1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marL="0" lvl="0" indent="0"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zh-CN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鉴赏人物形象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角度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400" dirty="0">
              <a:solidFill>
                <a:schemeClr val="tx1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1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看标题、注释，初步揣摩形象</a:t>
            </a:r>
            <a:endParaRPr lang="zh-CN" altLang="zh-CN" sz="105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endParaRPr lang="zh-CN" altLang="zh-CN" sz="1050" dirty="0">
              <a:solidFill>
                <a:srgbClr val="FF0000"/>
              </a:solidFill>
              <a:latin typeface="宋体" panose="02010600030101010101" pitchFamily="2" charset="-122"/>
              <a:ea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7350" y="2097405"/>
            <a:ext cx="40976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安徽卷《最爱东山晴后雪》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0350" y="2180590"/>
            <a:ext cx="4556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—→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热爱自然美景的诗人形象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8470" y="2705735"/>
            <a:ext cx="37395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湖北卷《劳停驿》的注释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此诗为欧阳修被贬峡州夷陵令时作。劳停驿，驿站名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 b="1" dirty="0"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1180" y="3013710"/>
            <a:ext cx="23437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—→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被贬蛮荒、漂泊在外的形象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矩形 1"/>
          <p:cNvSpPr/>
          <p:nvPr/>
        </p:nvSpPr>
        <p:spPr>
          <a:xfrm>
            <a:off x="530860" y="426085"/>
            <a:ext cx="5232400" cy="910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611505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赏景物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意象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，分析形象</a:t>
            </a:r>
            <a:endParaRPr lang="zh-CN" altLang="zh-CN" sz="75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0" lvl="0" indent="611505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endParaRPr lang="zh-CN" altLang="zh-CN" sz="750" dirty="0">
              <a:solidFill>
                <a:srgbClr val="FF0000"/>
              </a:solidFill>
              <a:latin typeface="宋体" panose="02010600030101010101" pitchFamily="2" charset="-122"/>
              <a:ea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030" y="1336675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菊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”“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三径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”“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柴门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endParaRPr lang="zh-CN" altLang="zh-CN" sz="2400" b="1" dirty="0">
              <a:solidFill>
                <a:schemeClr val="tx1"/>
              </a:solidFill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7510" y="1151890"/>
            <a:ext cx="57473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611505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——→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远离官场、热爱自然的隐者形象</a:t>
            </a:r>
            <a:endParaRPr lang="zh-CN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8870" y="2214245"/>
            <a:ext cx="203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“鸿雁”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81045" y="2214245"/>
            <a:ext cx="475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——→漂泊孤独、思念家乡的形象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9600" y="495935"/>
            <a:ext cx="806513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611505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  <a:sym typeface="+mn-ea"/>
              </a:rPr>
              <a:t>.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抓描写，分析形象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marL="0" lvl="0" indent="611505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要抓住诗歌中人物的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肖像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”“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动作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”“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语言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”“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神情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”“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心理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等描写，特别是细节描写，仔细分析相应的关键词句，探寻人物的形象特点。</a:t>
            </a:r>
            <a:endParaRPr lang="zh-CN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7" dur="1000" fill="hold"/>
                                              <p:tgtEl>
                                                <p:spTgt spid="2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1"/>
          <p:cNvSpPr/>
          <p:nvPr/>
        </p:nvSpPr>
        <p:spPr>
          <a:xfrm>
            <a:off x="447040" y="340360"/>
            <a:ext cx="8250555" cy="1845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611505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析典故，分析形象</a:t>
            </a:r>
            <a:endParaRPr lang="zh-CN" altLang="zh-CN" sz="105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0" lvl="0" indent="611505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辛弃疾《永遇乐</a:t>
            </a:r>
            <a:r>
              <a:rPr lang="en-US" altLang="zh-CN" sz="2400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·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京口北固亭怀古》中</a:t>
            </a:r>
            <a:r>
              <a:rPr lang="zh-CN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凭谁问：廉颇老矣，尚能饭否？</a:t>
            </a:r>
            <a:r>
              <a:rPr lang="zh-CN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2400" b="1" dirty="0">
              <a:latin typeface="宋体" panose="02010600030101010101" pitchFamily="2" charset="-122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800" y="2077720"/>
            <a:ext cx="77641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611505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3060700" algn="l"/>
              </a:tabLst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用典，作者以廉颇自比，表明自己雄心不减当年，渴望为国效力。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1619488" y="2550240"/>
          <a:ext cx="5407819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7219950" imgH="409575" progId="Word.Document.12">
                  <p:embed/>
                </p:oleObj>
              </mc:Choice>
              <mc:Fallback>
                <p:oleObj name="" r:id="rId1" imgW="7219950" imgH="409575" progId="Word.Document.12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19488" y="2550240"/>
                        <a:ext cx="5407819" cy="3071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137920" y="152400"/>
            <a:ext cx="54946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阅读下面这首宋诗,完成题目</a:t>
            </a:r>
            <a:r>
              <a:rPr lang="zh-CN" altLang="en-US" sz="200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小儿垂钓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胡令能 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蓬头稚子学垂纶，侧坐莓苔草映身。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路人借问遥招手，怕得鱼惊不应人。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这首诗刻画了怎样的人物形象？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0545" y="2136140"/>
            <a:ext cx="5668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首先，找出诗中描写人物的外貌、动作、心理的词语：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9110" y="3001645"/>
            <a:ext cx="7963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分析：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蓬头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的外貌，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侧坐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的动作表现了小孩儿的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____________</a:t>
            </a:r>
            <a:endParaRPr lang="en-US" altLang="zh-CN" sz="1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24600" y="3001645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天真可爱</a:t>
            </a:r>
            <a:r>
              <a:rPr lang="zh-CN" altLang="en-US" sz="1600">
                <a:solidFill>
                  <a:schemeClr val="tx1"/>
                </a:solidFill>
              </a:rPr>
              <a:t>；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7900" y="3538855"/>
            <a:ext cx="7155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遥招手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的动作和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怕得鱼惊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的心理体现出小孩儿的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_________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2600" y="3489325"/>
            <a:ext cx="108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聪明</a:t>
            </a:r>
            <a:endParaRPr lang="zh-CN" altLang="en-US" sz="1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110" y="4008755"/>
            <a:ext cx="6896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总结：这首诗刻画了一个</a:t>
            </a:r>
            <a:r>
              <a:rPr lang="zh-CN" altLang="en-US" sz="1800">
                <a:solidFill>
                  <a:srgbClr val="FF0000"/>
                </a:solidFill>
                <a:sym typeface="+mn-ea"/>
              </a:rPr>
              <a:t>天真可爱、聪明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的山野孩子形象。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1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TIMING" val="|3.5|6.4|10.9|13.4"/>
</p:tagLst>
</file>

<file path=ppt/tags/tag2.xml><?xml version="1.0" encoding="utf-8"?>
<p:tagLst xmlns:p="http://schemas.openxmlformats.org/presentationml/2006/main">
  <p:tag name="TIMING" val="|0.8|2.8|1.1|6.5"/>
</p:tagLst>
</file>

<file path=ppt/tags/tag3.xml><?xml version="1.0" encoding="utf-8"?>
<p:tagLst xmlns:p="http://schemas.openxmlformats.org/presentationml/2006/main">
  <p:tag name="KSO_WM_UNIT_TABLE_BEAUTIFY" val="smartTable{e94ae834-296f-44ff-adf5-b7a3cef57532}"/>
  <p:tag name="TABLE_ENDDRAG_ORIGIN_RECT" val="566*292"/>
  <p:tag name="TABLE_ENDDRAG_RECT" val="46*86*566*292"/>
</p:tagLst>
</file>

<file path=ppt/tags/tag4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37649978300_1_1"/>
</p:tagLst>
</file>

<file path=ppt/tags/tag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.xml><?xml version="1.0" encoding="utf-8"?>
<p:tagLst xmlns:p="http://schemas.openxmlformats.org/presentationml/2006/main">
  <p:tag name="TIMING" val="|2.1|1.8|0.1|17.9"/>
</p:tagLst>
</file>

<file path=ppt/tags/tag7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.xml><?xml version="1.0" encoding="utf-8"?>
<p:tagLst xmlns:p="http://schemas.openxmlformats.org/presentationml/2006/main">
  <p:tag name="TIMING" val="|2.1|1.8|0.1|17.9"/>
</p:tagLst>
</file>

<file path=ppt/tags/tag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Arial"/>
      </a:majorFont>
      <a:minorFont>
        <a:latin typeface="等线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紫色科技演示模板">
  <a:themeElements>
    <a:clrScheme name="紫色科技演示模板 1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33CCCC"/>
      </a:accent1>
      <a:accent2>
        <a:srgbClr val="5B94E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6CC"/>
      </a:accent6>
      <a:hlink>
        <a:srgbClr val="CCCCFF"/>
      </a:hlink>
      <a:folHlink>
        <a:srgbClr val="CCECFF"/>
      </a:folHlink>
    </a:clrScheme>
    <a:fontScheme name="紫色科技演示模板">
      <a:majorFont>
        <a:latin typeface="Verdana"/>
        <a:ea typeface="微软雅黑"/>
        <a:cs typeface="Arial"/>
      </a:majorFont>
      <a:minorFont>
        <a:latin typeface="Verdana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紫色科技演示模板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33CCCC"/>
        </a:accent1>
        <a:accent2>
          <a:srgbClr val="5B94E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6CC"/>
        </a:accent6>
        <a:hlink>
          <a:srgbClr val="CC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紫色科技演示模板 2">
        <a:dk1>
          <a:srgbClr val="000000"/>
        </a:dk1>
        <a:lt1>
          <a:srgbClr val="FFFFFF"/>
        </a:lt1>
        <a:dk2>
          <a:srgbClr val="004644"/>
        </a:dk2>
        <a:lt2>
          <a:srgbClr val="969696"/>
        </a:lt2>
        <a:accent1>
          <a:srgbClr val="CCCC00"/>
        </a:accent1>
        <a:accent2>
          <a:srgbClr val="4B9191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438383"/>
        </a:accent6>
        <a:hlink>
          <a:srgbClr val="B1C9C9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紫色科技演示模板 3">
        <a:dk1>
          <a:srgbClr val="000000"/>
        </a:dk1>
        <a:lt1>
          <a:srgbClr val="FFFFFF"/>
        </a:lt1>
        <a:dk2>
          <a:srgbClr val="32147E"/>
        </a:dk2>
        <a:lt2>
          <a:srgbClr val="969696"/>
        </a:lt2>
        <a:accent1>
          <a:srgbClr val="99CC00"/>
        </a:accent1>
        <a:accent2>
          <a:srgbClr val="836CF8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7661E1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Arial"/>
      </a:majorFont>
      <a:minorFont>
        <a:latin typeface="等线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Arial"/>
      </a:majorFont>
      <a:minorFont>
        <a:latin typeface="等线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1866</Words>
  <Application>WPS 演示</Application>
  <PresentationFormat>On-screen Show (16:9)</PresentationFormat>
  <Paragraphs>171</Paragraphs>
  <Slides>15</Slides>
  <Notes>13</Notes>
  <HiddenSlides>0</HiddenSlides>
  <MMClips>3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0" baseType="lpstr">
      <vt:lpstr>Arial</vt:lpstr>
      <vt:lpstr>宋体</vt:lpstr>
      <vt:lpstr>Wingdings</vt:lpstr>
      <vt:lpstr>Verdana</vt:lpstr>
      <vt:lpstr>微软雅黑</vt:lpstr>
      <vt:lpstr>华文隶书</vt:lpstr>
      <vt:lpstr>方正黑体简体</vt:lpstr>
      <vt:lpstr>黑体</vt:lpstr>
      <vt:lpstr>Courier New</vt:lpstr>
      <vt:lpstr>Times New Roman</vt:lpstr>
      <vt:lpstr>楷体_GB2312</vt:lpstr>
      <vt:lpstr>新宋体</vt:lpstr>
      <vt:lpstr>Times New Roman</vt:lpstr>
      <vt:lpstr>Courier New</vt:lpstr>
      <vt:lpstr>Calibri</vt:lpstr>
      <vt:lpstr>等线</vt:lpstr>
      <vt:lpstr>Arial Unicode MS</vt:lpstr>
      <vt:lpstr>等线 Light</vt:lpstr>
      <vt:lpstr>仿宋</vt:lpstr>
      <vt:lpstr>楷体</vt:lpstr>
      <vt:lpstr>Office 主题​​</vt:lpstr>
      <vt:lpstr>紫色科技演示模板</vt:lpstr>
      <vt:lpstr>1_Office 主题​​</vt:lpstr>
      <vt:lpstr>2_Office 主题​​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10</cp:revision>
  <cp:lastPrinted>2021-11-09T10:06:00Z</cp:lastPrinted>
  <dcterms:created xsi:type="dcterms:W3CDTF">2021-11-09T10:06:00Z</dcterms:created>
  <dcterms:modified xsi:type="dcterms:W3CDTF">2021-11-24T06:07:08Z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693E859DE34C463CB1BDDDB6A754839E</vt:lpwstr>
  </property>
  <property fmtid="{D5CDD505-2E9C-101B-9397-08002B2CF9AE}" pid="7" name="KSOProductBuildVer">
    <vt:lpwstr>2052-11.1.0.10314</vt:lpwstr>
  </property>
</Properties>
</file>