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276" r:id="rId2"/>
    <p:sldId id="2279" r:id="rId3"/>
    <p:sldId id="2269" r:id="rId4"/>
    <p:sldId id="2270" r:id="rId5"/>
    <p:sldId id="2032" r:id="rId6"/>
    <p:sldId id="2278" r:id="rId7"/>
    <p:sldId id="293" r:id="rId8"/>
    <p:sldId id="558" r:id="rId9"/>
    <p:sldId id="444" r:id="rId10"/>
    <p:sldId id="2271" r:id="rId11"/>
    <p:sldId id="2263" r:id="rId12"/>
    <p:sldId id="2238" r:id="rId13"/>
    <p:sldId id="679" r:id="rId14"/>
    <p:sldId id="1898" r:id="rId15"/>
    <p:sldId id="2272" r:id="rId16"/>
    <p:sldId id="891" r:id="rId17"/>
    <p:sldId id="279" r:id="rId18"/>
    <p:sldId id="2267" r:id="rId19"/>
    <p:sldId id="2037" r:id="rId20"/>
    <p:sldId id="2273" r:id="rId21"/>
    <p:sldId id="818" r:id="rId22"/>
    <p:sldId id="680" r:id="rId23"/>
    <p:sldId id="665" r:id="rId24"/>
    <p:sldId id="708" r:id="rId25"/>
    <p:sldId id="2277" r:id="rId26"/>
    <p:sldId id="227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9"/>
    <p:restoredTop sz="94703"/>
  </p:normalViewPr>
  <p:slideViewPr>
    <p:cSldViewPr snapToGrid="0">
      <p:cViewPr varScale="1">
        <p:scale>
          <a:sx n="110" d="100"/>
          <a:sy n="110" d="100"/>
        </p:scale>
        <p:origin x="40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9-614C-A237-EEC9340DB1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19-614C-A237-EEC9340DB1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19-614C-A237-EEC9340DB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391152"/>
        <c:axId val="600393448"/>
      </c:barChart>
      <c:catAx>
        <c:axId val="60039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defRPr>
            </a:pPr>
            <a:endParaRPr lang="zh-CN"/>
          </a:p>
        </c:txPr>
        <c:crossAx val="600393448"/>
        <c:crosses val="autoZero"/>
        <c:auto val="1"/>
        <c:lblAlgn val="ctr"/>
        <c:lblOffset val="100"/>
        <c:noMultiLvlLbl val="0"/>
      </c:catAx>
      <c:valAx>
        <c:axId val="60039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defRPr>
            </a:pPr>
            <a:endParaRPr lang="zh-CN"/>
          </a:p>
        </c:txPr>
        <c:crossAx val="60039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思源黑体" panose="020B0500000000000000" pitchFamily="34" charset="-122"/>
          <a:ea typeface="思源黑体" panose="020B0500000000000000" pitchFamily="34" charset="-122"/>
          <a:sym typeface="思源黑体" panose="020B0500000000000000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873D3-D06D-4692-8651-71C1F22BB9E1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E6E4-4DD1-479B-ADBD-9847234EF2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5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342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30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6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84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543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03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961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03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971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836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83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683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8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874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42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42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98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28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34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58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E6E4-4DD1-479B-ADBD-9847234EF27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34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32E02-74F6-4FEB-BB3A-A7A1387FF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50CAD8-ED54-422E-9357-3AD80228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0410A-ABE3-41A8-A4EC-808B52B2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F7D8B9-EED1-442B-8F8B-EE36C972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37C88-12DC-41E6-8001-3C65D32A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1ACA7-4390-4206-96F6-14544EB7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57DC38-3415-4891-B5E2-3303405E7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25A4C0-2FA4-4D3B-A5DB-711B5F91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6DC384-C0A4-4616-A726-F599BD3C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FD9A38-B047-4132-AA1D-C44AD889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06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860EAD-9A06-49F2-A806-BA147CF37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C58424-819B-4DEF-A576-3AAF79123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7016C-168A-49F9-BC12-38E13D9C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A78296-C0C1-4F4E-BFE2-9693832A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CBA733-5494-4780-8882-46771AEF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05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C2392-805D-497E-9277-A548EFB0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E6C9C8-69AD-4B6C-A819-9DCE5118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B0B3A6-34B2-4046-A665-7903059C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51FBE7-C780-4716-BF12-BD34D5E9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4909F0-7A9B-4802-A3AE-2451B824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63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5EB11-A1F3-4EF3-B786-9884E668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345298-4D31-4546-B5AC-ED71E9CF4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A195D8-9F1C-4CC6-A59B-108C824C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B2D618-E1E5-4DA6-811C-18465CAD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972DB-5545-487A-B836-2E4EBC9D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1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77323-304B-42FE-8E81-AB03C203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16C79B-69FC-42F1-A93E-8364FF768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65CB0A-6E9C-412A-9D44-426E0B648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E98D02-ED8E-4961-9D1F-7CC8EF17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39604E-299A-48E4-ADBF-C406B3B9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029687-FA25-4808-82C8-B0D2006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72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B7BB9E-242F-45E3-A61B-5871CDD7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03D90E-8CBB-46C8-AD38-69504DB8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8BBDAE-813E-4787-9ED9-FC5FCA4F8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69983D-C8E8-4BA1-AF10-5E6AA57C1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56F038-D87A-475F-8280-26CAFD6CF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DDBE6C-523E-46B5-9342-8755B08F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083617-EE1C-4D0B-9B10-7BB76ED0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9D7D40-3761-4EB7-AE40-C9784297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54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B1B828-43BE-4076-8893-2747A9B2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AAD79FD-FF02-4F56-B2C3-9A43AD40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480941-2DA5-4205-84B8-A4C95F96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543F5D-0167-4301-919B-E4919B15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81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541E752-4764-43CB-831A-DC2A328B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A5193E-E9CF-46DD-82C0-5C640A78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958910-92E2-4AEF-9784-5806A2B1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80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3F118-150A-42FA-A1ED-D7CB1715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666025-CD7E-40B9-A457-7A93B00EE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A0C231-2C62-44E9-BFDA-43B0EBF0B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715E1A-20D1-49A2-9F7C-040D7AFF2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06D48B-E44A-4DB2-99C9-F63F083C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BF9B25-70EC-41C7-9AE1-48E77AB8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37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6A1B5-1917-454E-8156-16185828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11B4DC-BC90-43D2-A803-B7860535F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CDB0F8-9D5D-4E03-9CB0-1D5B146C1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AA07F4-10A6-431F-895C-C5A16F4A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A468EE-DED2-4C82-8129-CD25075A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6108EE-AC89-4CB4-A4D5-E30074C7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2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7B87B3-A182-404F-BD94-982C6957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03F63E-7CD6-4B2A-AD3D-97256D71A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BFFFF0-CA8F-4A37-A8C3-76EF6AAA9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0F42-70C9-4BCA-9550-9F364B925BCF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E5E43-B9BA-4ABD-ADFC-2A20C29D2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BC9EC-97AF-469F-A504-4A3D370AE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32FC-ADA1-4C26-AC54-7133F003EC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3">
            <a:extLst>
              <a:ext uri="{FF2B5EF4-FFF2-40B4-BE49-F238E27FC236}">
                <a16:creationId xmlns:a16="http://schemas.microsoft.com/office/drawing/2014/main" id="{F5C32605-DB62-1E42-9EA6-1CD6AED12025}"/>
              </a:ext>
            </a:extLst>
          </p:cNvPr>
          <p:cNvSpPr/>
          <p:nvPr/>
        </p:nvSpPr>
        <p:spPr>
          <a:xfrm rot="10800000" flipH="1">
            <a:off x="7471027" y="0"/>
            <a:ext cx="4720975" cy="3778812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D81921-B0E7-2A42-AE0E-825554FFCDC6}"/>
              </a:ext>
            </a:extLst>
          </p:cNvPr>
          <p:cNvSpPr/>
          <p:nvPr/>
        </p:nvSpPr>
        <p:spPr>
          <a:xfrm>
            <a:off x="4217670" y="1266585"/>
            <a:ext cx="7665984" cy="46884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" name="Freeform: Shape 3">
            <a:extLst>
              <a:ext uri="{FF2B5EF4-FFF2-40B4-BE49-F238E27FC236}">
                <a16:creationId xmlns:a16="http://schemas.microsoft.com/office/drawing/2014/main" id="{D9376321-BB03-124B-B6C5-06DA36CC9C69}"/>
              </a:ext>
            </a:extLst>
          </p:cNvPr>
          <p:cNvSpPr/>
          <p:nvPr/>
        </p:nvSpPr>
        <p:spPr>
          <a:xfrm flipH="1">
            <a:off x="-2" y="4686300"/>
            <a:ext cx="2713165" cy="2171700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9865E9E8-8F41-1140-84DC-9593F4B80126}"/>
              </a:ext>
            </a:extLst>
          </p:cNvPr>
          <p:cNvSpPr/>
          <p:nvPr/>
        </p:nvSpPr>
        <p:spPr>
          <a:xfrm rot="16200000" flipH="1">
            <a:off x="10807931" y="5473932"/>
            <a:ext cx="1305098" cy="1463041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2">
                  <a:alpha val="4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4" name="Group 63">
            <a:extLst>
              <a:ext uri="{FF2B5EF4-FFF2-40B4-BE49-F238E27FC236}">
                <a16:creationId xmlns:a16="http://schemas.microsoft.com/office/drawing/2014/main" id="{9A515542-4513-9042-9719-B709E0E7C2D6}"/>
              </a:ext>
            </a:extLst>
          </p:cNvPr>
          <p:cNvGrpSpPr/>
          <p:nvPr/>
        </p:nvGrpSpPr>
        <p:grpSpPr>
          <a:xfrm>
            <a:off x="787675" y="534687"/>
            <a:ext cx="1572812" cy="260996"/>
            <a:chOff x="9689075" y="259789"/>
            <a:chExt cx="1572812" cy="260996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grpSp>
          <p:nvGrpSpPr>
            <p:cNvPr id="5" name="Group 64">
              <a:extLst>
                <a:ext uri="{FF2B5EF4-FFF2-40B4-BE49-F238E27FC236}">
                  <a16:creationId xmlns:a16="http://schemas.microsoft.com/office/drawing/2014/main" id="{2A1E0A42-9CB7-9F42-9887-81D8C8F20891}"/>
                </a:ext>
              </a:extLst>
            </p:cNvPr>
            <p:cNvGrpSpPr/>
            <p:nvPr/>
          </p:nvGrpSpPr>
          <p:grpSpPr>
            <a:xfrm>
              <a:off x="9689075" y="259789"/>
              <a:ext cx="1572812" cy="260996"/>
              <a:chOff x="9689075" y="259789"/>
              <a:chExt cx="1572812" cy="260996"/>
            </a:xfrm>
            <a:grpFill/>
          </p:grpSpPr>
          <p:sp>
            <p:nvSpPr>
              <p:cNvPr id="7" name="Rectangle: Rounded Corners 71">
                <a:extLst>
                  <a:ext uri="{FF2B5EF4-FFF2-40B4-BE49-F238E27FC236}">
                    <a16:creationId xmlns:a16="http://schemas.microsoft.com/office/drawing/2014/main" id="{152C3137-CA93-3E4C-902F-A72AE68CC88F}"/>
                  </a:ext>
                </a:extLst>
              </p:cNvPr>
              <p:cNvSpPr/>
              <p:nvPr/>
            </p:nvSpPr>
            <p:spPr>
              <a:xfrm>
                <a:off x="10246735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8" name="Oval 72">
                <a:extLst>
                  <a:ext uri="{FF2B5EF4-FFF2-40B4-BE49-F238E27FC236}">
                    <a16:creationId xmlns:a16="http://schemas.microsoft.com/office/drawing/2014/main" id="{E8251598-90FE-5744-8B1A-1141E4B9ACDC}"/>
                  </a:ext>
                </a:extLst>
              </p:cNvPr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7831420-022B-C441-8007-934F93C743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4396" y="372320"/>
              <a:ext cx="32470" cy="32470"/>
            </a:xfrm>
            <a:custGeom>
              <a:avLst/>
              <a:gdLst>
                <a:gd name="T0" fmla="*/ 739 w 739"/>
                <a:gd name="T1" fmla="*/ 258 h 739"/>
                <a:gd name="T2" fmla="*/ 480 w 739"/>
                <a:gd name="T3" fmla="*/ 258 h 739"/>
                <a:gd name="T4" fmla="*/ 480 w 739"/>
                <a:gd name="T5" fmla="*/ 0 h 739"/>
                <a:gd name="T6" fmla="*/ 258 w 739"/>
                <a:gd name="T7" fmla="*/ 0 h 739"/>
                <a:gd name="T8" fmla="*/ 258 w 739"/>
                <a:gd name="T9" fmla="*/ 258 h 739"/>
                <a:gd name="T10" fmla="*/ 0 w 739"/>
                <a:gd name="T11" fmla="*/ 258 h 739"/>
                <a:gd name="T12" fmla="*/ 0 w 739"/>
                <a:gd name="T13" fmla="*/ 480 h 739"/>
                <a:gd name="T14" fmla="*/ 258 w 739"/>
                <a:gd name="T15" fmla="*/ 480 h 739"/>
                <a:gd name="T16" fmla="*/ 258 w 739"/>
                <a:gd name="T17" fmla="*/ 739 h 739"/>
                <a:gd name="T18" fmla="*/ 480 w 739"/>
                <a:gd name="T19" fmla="*/ 739 h 739"/>
                <a:gd name="T20" fmla="*/ 480 w 739"/>
                <a:gd name="T21" fmla="*/ 480 h 739"/>
                <a:gd name="T22" fmla="*/ 739 w 739"/>
                <a:gd name="T23" fmla="*/ 480 h 739"/>
                <a:gd name="T24" fmla="*/ 739 w 739"/>
                <a:gd name="T25" fmla="*/ 25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739">
                  <a:moveTo>
                    <a:pt x="739" y="258"/>
                  </a:moveTo>
                  <a:lnTo>
                    <a:pt x="480" y="258"/>
                  </a:lnTo>
                  <a:lnTo>
                    <a:pt x="480" y="0"/>
                  </a:lnTo>
                  <a:lnTo>
                    <a:pt x="258" y="0"/>
                  </a:lnTo>
                  <a:lnTo>
                    <a:pt x="258" y="258"/>
                  </a:lnTo>
                  <a:lnTo>
                    <a:pt x="0" y="258"/>
                  </a:lnTo>
                  <a:lnTo>
                    <a:pt x="0" y="480"/>
                  </a:lnTo>
                  <a:lnTo>
                    <a:pt x="258" y="480"/>
                  </a:lnTo>
                  <a:lnTo>
                    <a:pt x="258" y="739"/>
                  </a:lnTo>
                  <a:lnTo>
                    <a:pt x="480" y="739"/>
                  </a:lnTo>
                  <a:lnTo>
                    <a:pt x="480" y="480"/>
                  </a:lnTo>
                  <a:lnTo>
                    <a:pt x="739" y="480"/>
                  </a:lnTo>
                  <a:lnTo>
                    <a:pt x="73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4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0" name="TextBox 24">
            <a:extLst>
              <a:ext uri="{FF2B5EF4-FFF2-40B4-BE49-F238E27FC236}">
                <a16:creationId xmlns:a16="http://schemas.microsoft.com/office/drawing/2014/main" id="{ECE46E82-2DA0-7840-88A0-6A51957736C4}"/>
              </a:ext>
            </a:extLst>
          </p:cNvPr>
          <p:cNvSpPr txBox="1"/>
          <p:nvPr/>
        </p:nvSpPr>
        <p:spPr>
          <a:xfrm>
            <a:off x="5643212" y="4261781"/>
            <a:ext cx="5032817" cy="11678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以文明取胜的群体竞争意识。企业内通过物体布局所传达的感觉氛围，企业成员与客户及其他外界成员的交往方式。员工恪守的经营宗旨、价值观念和道德行为准则的综合反映</a:t>
            </a:r>
          </a:p>
          <a:p>
            <a:pPr lvl="0" defTabSz="1217930">
              <a:lnSpc>
                <a:spcPct val="150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BA28198F-F5B3-914B-8174-1731EB60A488}"/>
              </a:ext>
            </a:extLst>
          </p:cNvPr>
          <p:cNvSpPr txBox="1"/>
          <p:nvPr/>
        </p:nvSpPr>
        <p:spPr>
          <a:xfrm>
            <a:off x="5643212" y="2000515"/>
            <a:ext cx="366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altLang="zh-CN" sz="5400" b="1" dirty="0">
                <a:solidFill>
                  <a:schemeClr val="bg1">
                    <a:lumMod val="8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REPORT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681511F8-1590-9D46-9445-29B08F73BC7B}"/>
              </a:ext>
            </a:extLst>
          </p:cNvPr>
          <p:cNvSpPr txBox="1"/>
          <p:nvPr/>
        </p:nvSpPr>
        <p:spPr>
          <a:xfrm>
            <a:off x="5643212" y="3053419"/>
            <a:ext cx="6111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540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思源黑体" panose="020B0500000000000000" pitchFamily="34" charset="-122"/>
              </a:rPr>
              <a:t>企业文化培训</a:t>
            </a:r>
            <a:endParaRPr kumimoji="0" lang="zh-CN" altLang="en-US" sz="540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7" name="椭圆 12">
            <a:extLst>
              <a:ext uri="{FF2B5EF4-FFF2-40B4-BE49-F238E27FC236}">
                <a16:creationId xmlns:a16="http://schemas.microsoft.com/office/drawing/2014/main" id="{A690EEF3-246D-1E4C-AD9C-1845A212AA97}"/>
              </a:ext>
            </a:extLst>
          </p:cNvPr>
          <p:cNvSpPr/>
          <p:nvPr/>
        </p:nvSpPr>
        <p:spPr>
          <a:xfrm>
            <a:off x="3500788" y="2898038"/>
            <a:ext cx="1425542" cy="142554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8" name="Freeform 73">
            <a:extLst>
              <a:ext uri="{FF2B5EF4-FFF2-40B4-BE49-F238E27FC236}">
                <a16:creationId xmlns:a16="http://schemas.microsoft.com/office/drawing/2014/main" id="{8A36F86B-03E2-1945-A672-C57CF137FB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84796" y="3350038"/>
            <a:ext cx="457526" cy="521540"/>
          </a:xfrm>
          <a:custGeom>
            <a:avLst/>
            <a:gdLst>
              <a:gd name="T0" fmla="*/ 191 w 205"/>
              <a:gd name="T1" fmla="*/ 37 h 234"/>
              <a:gd name="T2" fmla="*/ 182 w 205"/>
              <a:gd name="T3" fmla="*/ 10 h 234"/>
              <a:gd name="T4" fmla="*/ 168 w 205"/>
              <a:gd name="T5" fmla="*/ 0 h 234"/>
              <a:gd name="T6" fmla="*/ 37 w 205"/>
              <a:gd name="T7" fmla="*/ 0 h 234"/>
              <a:gd name="T8" fmla="*/ 23 w 205"/>
              <a:gd name="T9" fmla="*/ 10 h 234"/>
              <a:gd name="T10" fmla="*/ 14 w 205"/>
              <a:gd name="T11" fmla="*/ 37 h 234"/>
              <a:gd name="T12" fmla="*/ 0 w 205"/>
              <a:gd name="T13" fmla="*/ 51 h 234"/>
              <a:gd name="T14" fmla="*/ 0 w 205"/>
              <a:gd name="T15" fmla="*/ 73 h 234"/>
              <a:gd name="T16" fmla="*/ 15 w 205"/>
              <a:gd name="T17" fmla="*/ 88 h 234"/>
              <a:gd name="T18" fmla="*/ 22 w 205"/>
              <a:gd name="T19" fmla="*/ 88 h 234"/>
              <a:gd name="T20" fmla="*/ 22 w 205"/>
              <a:gd name="T21" fmla="*/ 89 h 234"/>
              <a:gd name="T22" fmla="*/ 37 w 205"/>
              <a:gd name="T23" fmla="*/ 221 h 234"/>
              <a:gd name="T24" fmla="*/ 51 w 205"/>
              <a:gd name="T25" fmla="*/ 234 h 234"/>
              <a:gd name="T26" fmla="*/ 153 w 205"/>
              <a:gd name="T27" fmla="*/ 234 h 234"/>
              <a:gd name="T28" fmla="*/ 168 w 205"/>
              <a:gd name="T29" fmla="*/ 221 h 234"/>
              <a:gd name="T30" fmla="*/ 183 w 205"/>
              <a:gd name="T31" fmla="*/ 89 h 234"/>
              <a:gd name="T32" fmla="*/ 182 w 205"/>
              <a:gd name="T33" fmla="*/ 88 h 234"/>
              <a:gd name="T34" fmla="*/ 190 w 205"/>
              <a:gd name="T35" fmla="*/ 88 h 234"/>
              <a:gd name="T36" fmla="*/ 205 w 205"/>
              <a:gd name="T37" fmla="*/ 73 h 234"/>
              <a:gd name="T38" fmla="*/ 205 w 205"/>
              <a:gd name="T39" fmla="*/ 51 h 234"/>
              <a:gd name="T40" fmla="*/ 191 w 205"/>
              <a:gd name="T41" fmla="*/ 37 h 234"/>
              <a:gd name="T42" fmla="*/ 37 w 205"/>
              <a:gd name="T43" fmla="*/ 14 h 234"/>
              <a:gd name="T44" fmla="*/ 168 w 205"/>
              <a:gd name="T45" fmla="*/ 14 h 234"/>
              <a:gd name="T46" fmla="*/ 175 w 205"/>
              <a:gd name="T47" fmla="*/ 36 h 234"/>
              <a:gd name="T48" fmla="*/ 29 w 205"/>
              <a:gd name="T49" fmla="*/ 36 h 234"/>
              <a:gd name="T50" fmla="*/ 37 w 205"/>
              <a:gd name="T51" fmla="*/ 14 h 234"/>
              <a:gd name="T52" fmla="*/ 51 w 205"/>
              <a:gd name="T53" fmla="*/ 219 h 234"/>
              <a:gd name="T54" fmla="*/ 49 w 205"/>
              <a:gd name="T55" fmla="*/ 197 h 234"/>
              <a:gd name="T56" fmla="*/ 156 w 205"/>
              <a:gd name="T57" fmla="*/ 197 h 234"/>
              <a:gd name="T58" fmla="*/ 153 w 205"/>
              <a:gd name="T59" fmla="*/ 219 h 234"/>
              <a:gd name="T60" fmla="*/ 51 w 205"/>
              <a:gd name="T61" fmla="*/ 219 h 234"/>
              <a:gd name="T62" fmla="*/ 157 w 205"/>
              <a:gd name="T63" fmla="*/ 190 h 234"/>
              <a:gd name="T64" fmla="*/ 48 w 205"/>
              <a:gd name="T65" fmla="*/ 190 h 234"/>
              <a:gd name="T66" fmla="*/ 40 w 205"/>
              <a:gd name="T67" fmla="*/ 117 h 234"/>
              <a:gd name="T68" fmla="*/ 165 w 205"/>
              <a:gd name="T69" fmla="*/ 117 h 234"/>
              <a:gd name="T70" fmla="*/ 157 w 205"/>
              <a:gd name="T71" fmla="*/ 190 h 234"/>
              <a:gd name="T72" fmla="*/ 166 w 205"/>
              <a:gd name="T73" fmla="*/ 109 h 234"/>
              <a:gd name="T74" fmla="*/ 39 w 205"/>
              <a:gd name="T75" fmla="*/ 109 h 234"/>
              <a:gd name="T76" fmla="*/ 37 w 205"/>
              <a:gd name="T77" fmla="*/ 88 h 234"/>
              <a:gd name="T78" fmla="*/ 168 w 205"/>
              <a:gd name="T79" fmla="*/ 88 h 234"/>
              <a:gd name="T80" fmla="*/ 166 w 205"/>
              <a:gd name="T81" fmla="*/ 109 h 234"/>
              <a:gd name="T82" fmla="*/ 190 w 205"/>
              <a:gd name="T83" fmla="*/ 73 h 234"/>
              <a:gd name="T84" fmla="*/ 15 w 205"/>
              <a:gd name="T85" fmla="*/ 73 h 234"/>
              <a:gd name="T86" fmla="*/ 15 w 205"/>
              <a:gd name="T87" fmla="*/ 51 h 234"/>
              <a:gd name="T88" fmla="*/ 190 w 205"/>
              <a:gd name="T89" fmla="*/ 51 h 234"/>
              <a:gd name="T90" fmla="*/ 190 w 205"/>
              <a:gd name="T91" fmla="*/ 7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5" h="234">
                <a:moveTo>
                  <a:pt x="191" y="37"/>
                </a:moveTo>
                <a:cubicBezTo>
                  <a:pt x="182" y="10"/>
                  <a:pt x="182" y="10"/>
                  <a:pt x="182" y="10"/>
                </a:cubicBezTo>
                <a:cubicBezTo>
                  <a:pt x="180" y="4"/>
                  <a:pt x="174" y="0"/>
                  <a:pt x="16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0" y="0"/>
                  <a:pt x="25" y="4"/>
                  <a:pt x="23" y="10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2" y="88"/>
                  <a:pt x="22" y="89"/>
                  <a:pt x="22" y="89"/>
                </a:cubicBezTo>
                <a:cubicBezTo>
                  <a:pt x="37" y="221"/>
                  <a:pt x="37" y="221"/>
                  <a:pt x="37" y="221"/>
                </a:cubicBezTo>
                <a:cubicBezTo>
                  <a:pt x="37" y="228"/>
                  <a:pt x="44" y="234"/>
                  <a:pt x="51" y="234"/>
                </a:cubicBezTo>
                <a:cubicBezTo>
                  <a:pt x="153" y="234"/>
                  <a:pt x="153" y="234"/>
                  <a:pt x="153" y="234"/>
                </a:cubicBezTo>
                <a:cubicBezTo>
                  <a:pt x="161" y="234"/>
                  <a:pt x="167" y="228"/>
                  <a:pt x="168" y="221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2" y="88"/>
                  <a:pt x="182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8" y="88"/>
                  <a:pt x="205" y="81"/>
                  <a:pt x="205" y="73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43"/>
                  <a:pt x="198" y="37"/>
                  <a:pt x="191" y="37"/>
                </a:cubicBezTo>
                <a:close/>
                <a:moveTo>
                  <a:pt x="37" y="14"/>
                </a:moveTo>
                <a:cubicBezTo>
                  <a:pt x="168" y="14"/>
                  <a:pt x="168" y="14"/>
                  <a:pt x="168" y="14"/>
                </a:cubicBezTo>
                <a:cubicBezTo>
                  <a:pt x="175" y="36"/>
                  <a:pt x="175" y="36"/>
                  <a:pt x="175" y="36"/>
                </a:cubicBezTo>
                <a:cubicBezTo>
                  <a:pt x="29" y="36"/>
                  <a:pt x="29" y="36"/>
                  <a:pt x="29" y="36"/>
                </a:cubicBezTo>
                <a:lnTo>
                  <a:pt x="37" y="14"/>
                </a:lnTo>
                <a:close/>
                <a:moveTo>
                  <a:pt x="51" y="219"/>
                </a:moveTo>
                <a:cubicBezTo>
                  <a:pt x="49" y="197"/>
                  <a:pt x="49" y="197"/>
                  <a:pt x="49" y="197"/>
                </a:cubicBezTo>
                <a:cubicBezTo>
                  <a:pt x="156" y="197"/>
                  <a:pt x="156" y="197"/>
                  <a:pt x="156" y="197"/>
                </a:cubicBezTo>
                <a:cubicBezTo>
                  <a:pt x="153" y="219"/>
                  <a:pt x="153" y="219"/>
                  <a:pt x="153" y="219"/>
                </a:cubicBezTo>
                <a:lnTo>
                  <a:pt x="51" y="219"/>
                </a:lnTo>
                <a:close/>
                <a:moveTo>
                  <a:pt x="157" y="190"/>
                </a:moveTo>
                <a:cubicBezTo>
                  <a:pt x="48" y="190"/>
                  <a:pt x="48" y="190"/>
                  <a:pt x="48" y="190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165" y="117"/>
                  <a:pt x="165" y="117"/>
                  <a:pt x="165" y="117"/>
                </a:cubicBezTo>
                <a:lnTo>
                  <a:pt x="157" y="190"/>
                </a:lnTo>
                <a:close/>
                <a:moveTo>
                  <a:pt x="166" y="109"/>
                </a:moveTo>
                <a:cubicBezTo>
                  <a:pt x="39" y="109"/>
                  <a:pt x="39" y="109"/>
                  <a:pt x="39" y="109"/>
                </a:cubicBezTo>
                <a:cubicBezTo>
                  <a:pt x="37" y="88"/>
                  <a:pt x="37" y="88"/>
                  <a:pt x="37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6" y="109"/>
                </a:lnTo>
                <a:close/>
                <a:moveTo>
                  <a:pt x="190" y="73"/>
                </a:moveTo>
                <a:cubicBezTo>
                  <a:pt x="15" y="73"/>
                  <a:pt x="15" y="73"/>
                  <a:pt x="15" y="73"/>
                </a:cubicBezTo>
                <a:cubicBezTo>
                  <a:pt x="15" y="51"/>
                  <a:pt x="15" y="51"/>
                  <a:pt x="15" y="51"/>
                </a:cubicBezTo>
                <a:cubicBezTo>
                  <a:pt x="190" y="51"/>
                  <a:pt x="190" y="51"/>
                  <a:pt x="190" y="51"/>
                </a:cubicBezTo>
                <a:lnTo>
                  <a:pt x="190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E4139D61-21B0-3C4C-A517-7A0682BDE0DF}"/>
              </a:ext>
            </a:extLst>
          </p:cNvPr>
          <p:cNvSpPr txBox="1"/>
          <p:nvPr/>
        </p:nvSpPr>
        <p:spPr>
          <a:xfrm>
            <a:off x="443587" y="3053419"/>
            <a:ext cx="278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5400" spc="600" noProof="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思源黑体" panose="020B0500000000000000" pitchFamily="34" charset="-122"/>
              </a:rPr>
              <a:t>2020</a:t>
            </a:r>
            <a:endParaRPr kumimoji="0" lang="zh-CN" altLang="en-US" sz="5400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</a:gra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61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10" grpId="0"/>
      <p:bldP spid="11" grpId="0"/>
      <p:bldP spid="12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7">
            <a:extLst>
              <a:ext uri="{FF2B5EF4-FFF2-40B4-BE49-F238E27FC236}">
                <a16:creationId xmlns:a16="http://schemas.microsoft.com/office/drawing/2014/main" id="{8528CA6F-EA0F-BC41-B0B9-BD36A9738290}"/>
              </a:ext>
            </a:extLst>
          </p:cNvPr>
          <p:cNvSpPr/>
          <p:nvPr/>
        </p:nvSpPr>
        <p:spPr>
          <a:xfrm>
            <a:off x="0" y="0"/>
            <a:ext cx="12191999" cy="5386445"/>
          </a:xfrm>
          <a:custGeom>
            <a:avLst/>
            <a:gdLst>
              <a:gd name="connsiteX0" fmla="*/ 0 w 12191999"/>
              <a:gd name="connsiteY0" fmla="*/ 0 h 5060581"/>
              <a:gd name="connsiteX1" fmla="*/ 5486400 w 12191999"/>
              <a:gd name="connsiteY1" fmla="*/ 0 h 5060581"/>
              <a:gd name="connsiteX2" fmla="*/ 5486400 w 12191999"/>
              <a:gd name="connsiteY2" fmla="*/ 1 h 5060581"/>
              <a:gd name="connsiteX3" fmla="*/ 12191999 w 12191999"/>
              <a:gd name="connsiteY3" fmla="*/ 1 h 5060581"/>
              <a:gd name="connsiteX4" fmla="*/ 12191999 w 12191999"/>
              <a:gd name="connsiteY4" fmla="*/ 4787035 h 5060581"/>
              <a:gd name="connsiteX5" fmla="*/ 5486399 w 12191999"/>
              <a:gd name="connsiteY5" fmla="*/ 4110699 h 5060581"/>
              <a:gd name="connsiteX6" fmla="*/ 5486399 w 12191999"/>
              <a:gd name="connsiteY6" fmla="*/ 4110699 h 5060581"/>
              <a:gd name="connsiteX7" fmla="*/ 5237095 w 12191999"/>
              <a:gd name="connsiteY7" fmla="*/ 4115165 h 5060581"/>
              <a:gd name="connsiteX8" fmla="*/ 0 w 12191999"/>
              <a:gd name="connsiteY8" fmla="*/ 4787035 h 50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060581">
                <a:moveTo>
                  <a:pt x="0" y="0"/>
                </a:moveTo>
                <a:lnTo>
                  <a:pt x="5486400" y="0"/>
                </a:lnTo>
                <a:lnTo>
                  <a:pt x="5486400" y="1"/>
                </a:lnTo>
                <a:lnTo>
                  <a:pt x="12191999" y="1"/>
                </a:lnTo>
                <a:lnTo>
                  <a:pt x="12191999" y="4787035"/>
                </a:lnTo>
                <a:cubicBezTo>
                  <a:pt x="8839199" y="5676951"/>
                  <a:pt x="8839199" y="4110699"/>
                  <a:pt x="5486399" y="4110699"/>
                </a:cubicBezTo>
                <a:lnTo>
                  <a:pt x="5486399" y="4110699"/>
                </a:lnTo>
                <a:lnTo>
                  <a:pt x="5237095" y="4115165"/>
                </a:lnTo>
                <a:cubicBezTo>
                  <a:pt x="2740521" y="4206191"/>
                  <a:pt x="2657475" y="5649141"/>
                  <a:pt x="0" y="4787035"/>
                </a:cubicBezTo>
                <a:close/>
              </a:path>
            </a:pathLst>
          </a:cu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Rechteck">
            <a:extLst>
              <a:ext uri="{FF2B5EF4-FFF2-40B4-BE49-F238E27FC236}">
                <a16:creationId xmlns:a16="http://schemas.microsoft.com/office/drawing/2014/main" id="{E897C3A6-841A-8E49-A523-D85FC07B28E1}"/>
              </a:ext>
            </a:extLst>
          </p:cNvPr>
          <p:cNvSpPr/>
          <p:nvPr/>
        </p:nvSpPr>
        <p:spPr>
          <a:xfrm>
            <a:off x="3280514" y="1841500"/>
            <a:ext cx="7236619" cy="317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244600" sx="102000" sy="102000" algn="ctr" rotWithShape="0">
              <a:prstClr val="black">
                <a:alpha val="4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椭圆 9">
            <a:extLst>
              <a:ext uri="{FF2B5EF4-FFF2-40B4-BE49-F238E27FC236}">
                <a16:creationId xmlns:a16="http://schemas.microsoft.com/office/drawing/2014/main" id="{26F432A9-DF50-DE48-BF7C-C0EC0E9CFB46}"/>
              </a:ext>
            </a:extLst>
          </p:cNvPr>
          <p:cNvSpPr/>
          <p:nvPr/>
        </p:nvSpPr>
        <p:spPr>
          <a:xfrm>
            <a:off x="723900" y="5354128"/>
            <a:ext cx="571500" cy="57150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10">
            <a:extLst>
              <a:ext uri="{FF2B5EF4-FFF2-40B4-BE49-F238E27FC236}">
                <a16:creationId xmlns:a16="http://schemas.microsoft.com/office/drawing/2014/main" id="{0B361126-706E-B148-ABAA-2E11D08BCA0E}"/>
              </a:ext>
            </a:extLst>
          </p:cNvPr>
          <p:cNvSpPr/>
          <p:nvPr/>
        </p:nvSpPr>
        <p:spPr>
          <a:xfrm>
            <a:off x="11242583" y="5756899"/>
            <a:ext cx="381000" cy="38100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圆角矩形 13">
            <a:extLst>
              <a:ext uri="{FF2B5EF4-FFF2-40B4-BE49-F238E27FC236}">
                <a16:creationId xmlns:a16="http://schemas.microsoft.com/office/drawing/2014/main" id="{35D1368F-B12D-1949-A309-A51366F822AF}"/>
              </a:ext>
            </a:extLst>
          </p:cNvPr>
          <p:cNvSpPr/>
          <p:nvPr/>
        </p:nvSpPr>
        <p:spPr>
          <a:xfrm rot="18337087">
            <a:off x="10742436" y="1539088"/>
            <a:ext cx="341679" cy="341679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椭圆 15">
            <a:extLst>
              <a:ext uri="{FF2B5EF4-FFF2-40B4-BE49-F238E27FC236}">
                <a16:creationId xmlns:a16="http://schemas.microsoft.com/office/drawing/2014/main" id="{825FAB28-E0A3-4247-A073-84CD48DF381A}"/>
              </a:ext>
            </a:extLst>
          </p:cNvPr>
          <p:cNvSpPr/>
          <p:nvPr/>
        </p:nvSpPr>
        <p:spPr>
          <a:xfrm>
            <a:off x="628650" y="590550"/>
            <a:ext cx="381000" cy="3810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73175-5BDE-EC49-9932-6B7AAE7AB496}"/>
              </a:ext>
            </a:extLst>
          </p:cNvPr>
          <p:cNvGrpSpPr/>
          <p:nvPr/>
        </p:nvGrpSpPr>
        <p:grpSpPr>
          <a:xfrm>
            <a:off x="1098719" y="1471555"/>
            <a:ext cx="3914890" cy="3914890"/>
            <a:chOff x="2830285" y="163287"/>
            <a:chExt cx="6531428" cy="6531426"/>
          </a:xfrm>
        </p:grpSpPr>
        <p:sp>
          <p:nvSpPr>
            <p:cNvPr id="8" name="椭圆 5">
              <a:extLst>
                <a:ext uri="{FF2B5EF4-FFF2-40B4-BE49-F238E27FC236}">
                  <a16:creationId xmlns:a16="http://schemas.microsoft.com/office/drawing/2014/main" id="{88F6E1F9-9031-DC41-B2D4-A2498A9F6728}"/>
                </a:ext>
              </a:extLst>
            </p:cNvPr>
            <p:cNvSpPr/>
            <p:nvPr/>
          </p:nvSpPr>
          <p:spPr>
            <a:xfrm>
              <a:off x="3272728" y="590550"/>
              <a:ext cx="5646542" cy="5646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椭圆 9">
              <a:extLst>
                <a:ext uri="{FF2B5EF4-FFF2-40B4-BE49-F238E27FC236}">
                  <a16:creationId xmlns:a16="http://schemas.microsoft.com/office/drawing/2014/main" id="{0FDA6F78-E556-384B-B038-43741F55E06E}"/>
                </a:ext>
              </a:extLst>
            </p:cNvPr>
            <p:cNvSpPr/>
            <p:nvPr/>
          </p:nvSpPr>
          <p:spPr>
            <a:xfrm>
              <a:off x="2830285" y="163287"/>
              <a:ext cx="6531428" cy="6531426"/>
            </a:xfrm>
            <a:prstGeom prst="ellipse">
              <a:avLst/>
            </a:prstGeom>
            <a:noFill/>
            <a:ln w="127000">
              <a:solidFill>
                <a:srgbClr val="E3E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9F573E-E392-CA40-892F-F0673DD83FC6}"/>
              </a:ext>
            </a:extLst>
          </p:cNvPr>
          <p:cNvSpPr/>
          <p:nvPr/>
        </p:nvSpPr>
        <p:spPr>
          <a:xfrm>
            <a:off x="2114921" y="2429777"/>
            <a:ext cx="17286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i="1" dirty="0">
                <a:gradFill>
                  <a:gsLst>
                    <a:gs pos="0">
                      <a:srgbClr val="D84744"/>
                    </a:gs>
                    <a:gs pos="37000">
                      <a:srgbClr val="C62F34"/>
                    </a:gs>
                    <a:gs pos="100000">
                      <a:srgbClr val="B21D30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</a:p>
          <a:p>
            <a:pPr algn="ctr"/>
            <a:r>
              <a:rPr lang="en-US" altLang="zh-CN" sz="3600" b="1" i="1" dirty="0">
                <a:gradFill>
                  <a:gsLst>
                    <a:gs pos="0">
                      <a:srgbClr val="D84744"/>
                    </a:gs>
                    <a:gs pos="37000">
                      <a:srgbClr val="C62F34"/>
                    </a:gs>
                    <a:gs pos="100000">
                      <a:srgbClr val="B21D30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PART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35E9CC54-DB97-AF48-9AC9-2245D0059C7B}"/>
              </a:ext>
            </a:extLst>
          </p:cNvPr>
          <p:cNvSpPr txBox="1"/>
          <p:nvPr/>
        </p:nvSpPr>
        <p:spPr>
          <a:xfrm>
            <a:off x="5564152" y="231427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企业文化意义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87FA1A76-FDAB-574F-9165-EE2FFBEFDE13}"/>
              </a:ext>
            </a:extLst>
          </p:cNvPr>
          <p:cNvSpPr txBox="1"/>
          <p:nvPr/>
        </p:nvSpPr>
        <p:spPr>
          <a:xfrm>
            <a:off x="5564151" y="3358628"/>
            <a:ext cx="4512927" cy="109695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视觉体系以企业理念系统为中心，借助企业的标志、名称字体、标准色系、辅助图案等基础设计系统，并将之全面应用到企业所有的可视系统中，使理念视觉化，达到统一、美观、易于识别的静态的形象效果。</a:t>
            </a:r>
          </a:p>
        </p:txBody>
      </p:sp>
      <p:cxnSp>
        <p:nvCxnSpPr>
          <p:cNvPr id="20" name="直接连接符 31">
            <a:extLst>
              <a:ext uri="{FF2B5EF4-FFF2-40B4-BE49-F238E27FC236}">
                <a16:creationId xmlns:a16="http://schemas.microsoft.com/office/drawing/2014/main" id="{E8C7EDA6-5206-EE40-976A-44FB3B9BE1CA}"/>
              </a:ext>
            </a:extLst>
          </p:cNvPr>
          <p:cNvCxnSpPr>
            <a:cxnSpLocks/>
          </p:cNvCxnSpPr>
          <p:nvPr/>
        </p:nvCxnSpPr>
        <p:spPr>
          <a:xfrm>
            <a:off x="5716210" y="3124923"/>
            <a:ext cx="331555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6;p69">
            <a:extLst>
              <a:ext uri="{FF2B5EF4-FFF2-40B4-BE49-F238E27FC236}">
                <a16:creationId xmlns:a16="http://schemas.microsoft.com/office/drawing/2014/main" id="{FC7FC227-A9A1-F546-878A-BF0F9FF75B5D}"/>
              </a:ext>
            </a:extLst>
          </p:cNvPr>
          <p:cNvSpPr/>
          <p:nvPr/>
        </p:nvSpPr>
        <p:spPr>
          <a:xfrm>
            <a:off x="4876800" y="1"/>
            <a:ext cx="2438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alibri"/>
              <a:sym typeface="思源黑体" panose="020B0500000000000000" pitchFamily="34" charset="-122"/>
            </a:endParaRPr>
          </a:p>
        </p:txBody>
      </p:sp>
      <p:sp>
        <p:nvSpPr>
          <p:cNvPr id="3" name="Google Shape;471;p69">
            <a:extLst>
              <a:ext uri="{FF2B5EF4-FFF2-40B4-BE49-F238E27FC236}">
                <a16:creationId xmlns:a16="http://schemas.microsoft.com/office/drawing/2014/main" id="{D64E3364-3A88-AA42-9947-9979FB3CCF37}"/>
              </a:ext>
            </a:extLst>
          </p:cNvPr>
          <p:cNvSpPr/>
          <p:nvPr/>
        </p:nvSpPr>
        <p:spPr>
          <a:xfrm>
            <a:off x="8287599" y="738189"/>
            <a:ext cx="3294803" cy="5600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alibri"/>
              <a:sym typeface="思源黑体" panose="020B0500000000000000" pitchFamily="34" charset="-122"/>
            </a:endParaRPr>
          </a:p>
        </p:txBody>
      </p:sp>
      <p:sp>
        <p:nvSpPr>
          <p:cNvPr id="11" name="Google Shape;278;p56">
            <a:extLst>
              <a:ext uri="{FF2B5EF4-FFF2-40B4-BE49-F238E27FC236}">
                <a16:creationId xmlns:a16="http://schemas.microsoft.com/office/drawing/2014/main" id="{DFE6E856-0296-9D4F-9F5B-AE6252F07442}"/>
              </a:ext>
            </a:extLst>
          </p:cNvPr>
          <p:cNvSpPr txBox="1"/>
          <p:nvPr/>
        </p:nvSpPr>
        <p:spPr>
          <a:xfrm>
            <a:off x="8451659" y="2615195"/>
            <a:ext cx="17351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ID" sz="5509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Garamond"/>
                <a:sym typeface="思源黑体" panose="020B0500000000000000" pitchFamily="34" charset="-122"/>
              </a:rPr>
              <a:t>#01</a:t>
            </a:r>
            <a:endParaRPr sz="5509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EF5243-54FE-2445-BB8B-A4B135DF6688}"/>
              </a:ext>
            </a:extLst>
          </p:cNvPr>
          <p:cNvSpPr/>
          <p:nvPr/>
        </p:nvSpPr>
        <p:spPr>
          <a:xfrm>
            <a:off x="0" y="6338862"/>
            <a:ext cx="657998" cy="556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23A553F-B4B7-1D48-A7BC-1BB5E68AE4E8}"/>
              </a:ext>
            </a:extLst>
          </p:cNvPr>
          <p:cNvSpPr txBox="1">
            <a:spLocks/>
          </p:cNvSpPr>
          <p:nvPr/>
        </p:nvSpPr>
        <p:spPr>
          <a:xfrm>
            <a:off x="4105275" y="530874"/>
            <a:ext cx="3981450" cy="5810250"/>
          </a:xfrm>
          <a:prstGeom prst="rect">
            <a:avLst/>
          </a:prstGeom>
          <a:blipFill>
            <a:blip r:embed="rId3"/>
            <a:stretch>
              <a:fillRect l="-61168" r="-61168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AA75A05-C51B-D746-91F7-1AE6243F5F77}"/>
              </a:ext>
            </a:extLst>
          </p:cNvPr>
          <p:cNvSpPr txBox="1">
            <a:spLocks/>
          </p:cNvSpPr>
          <p:nvPr/>
        </p:nvSpPr>
        <p:spPr>
          <a:xfrm>
            <a:off x="657998" y="3435999"/>
            <a:ext cx="2986271" cy="2905125"/>
          </a:xfrm>
          <a:prstGeom prst="rect">
            <a:avLst/>
          </a:prstGeom>
          <a:blipFill>
            <a:blip r:embed="rId4"/>
            <a:stretch>
              <a:fillRect l="-37342" r="-37342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AD6829C-664E-C54D-A162-03C59F38FDBD}"/>
              </a:ext>
            </a:extLst>
          </p:cNvPr>
          <p:cNvSpPr txBox="1">
            <a:spLocks/>
          </p:cNvSpPr>
          <p:nvPr/>
        </p:nvSpPr>
        <p:spPr>
          <a:xfrm>
            <a:off x="8547732" y="979395"/>
            <a:ext cx="2774015" cy="1392089"/>
          </a:xfrm>
          <a:prstGeom prst="rect">
            <a:avLst/>
          </a:prstGeom>
          <a:blipFill>
            <a:blip r:embed="rId5"/>
            <a:stretch>
              <a:fillRect t="-16317" b="-16317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E7956339-4AA7-D343-9ADE-B978F63F6D6C}"/>
              </a:ext>
            </a:extLst>
          </p:cNvPr>
          <p:cNvSpPr txBox="1"/>
          <p:nvPr/>
        </p:nvSpPr>
        <p:spPr>
          <a:xfrm>
            <a:off x="804247" y="1831870"/>
            <a:ext cx="2677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激发个人潜能，实现企业潜力</a:t>
            </a: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8" name="Google Shape;86;p19">
            <a:extLst>
              <a:ext uri="{FF2B5EF4-FFF2-40B4-BE49-F238E27FC236}">
                <a16:creationId xmlns:a16="http://schemas.microsoft.com/office/drawing/2014/main" id="{0758333B-DFCA-6948-AC9E-5B840DAC05BB}"/>
              </a:ext>
            </a:extLst>
          </p:cNvPr>
          <p:cNvSpPr txBox="1"/>
          <p:nvPr/>
        </p:nvSpPr>
        <p:spPr>
          <a:xfrm>
            <a:off x="804247" y="1430982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19" name="矩形 36">
            <a:extLst>
              <a:ext uri="{FF2B5EF4-FFF2-40B4-BE49-F238E27FC236}">
                <a16:creationId xmlns:a16="http://schemas.microsoft.com/office/drawing/2014/main" id="{05813769-4F2D-9147-B4C2-A04B4EB0A3EB}"/>
              </a:ext>
            </a:extLst>
          </p:cNvPr>
          <p:cNvSpPr/>
          <p:nvPr/>
        </p:nvSpPr>
        <p:spPr>
          <a:xfrm>
            <a:off x="8740876" y="4486517"/>
            <a:ext cx="1934519" cy="109086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行为体系是以打动人心的道德规劝代替生硬乏味的条款规定</a:t>
            </a: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矩形 37">
            <a:extLst>
              <a:ext uri="{FF2B5EF4-FFF2-40B4-BE49-F238E27FC236}">
                <a16:creationId xmlns:a16="http://schemas.microsoft.com/office/drawing/2014/main" id="{4074EC50-453A-E846-AD21-E7B33321AB21}"/>
              </a:ext>
            </a:extLst>
          </p:cNvPr>
          <p:cNvSpPr/>
          <p:nvPr/>
        </p:nvSpPr>
        <p:spPr>
          <a:xfrm>
            <a:off x="8740875" y="3970280"/>
            <a:ext cx="1934520" cy="66478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defRPr/>
            </a:pPr>
            <a:r>
              <a:rPr lang="zh-CN" altLang="en-US" sz="186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员工行为的规范</a:t>
            </a:r>
          </a:p>
          <a:p>
            <a:pPr lvl="0">
              <a:defRPr/>
            </a:pPr>
            <a:endParaRPr lang="zh-CN" altLang="en-US" sz="186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03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">
            <a:extLst>
              <a:ext uri="{FF2B5EF4-FFF2-40B4-BE49-F238E27FC236}">
                <a16:creationId xmlns:a16="http://schemas.microsoft.com/office/drawing/2014/main" id="{F6202FC7-799D-40E2-BFC2-827EFA778EA4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23" name="椭圆 15">
              <a:extLst>
                <a:ext uri="{FF2B5EF4-FFF2-40B4-BE49-F238E27FC236}">
                  <a16:creationId xmlns:a16="http://schemas.microsoft.com/office/drawing/2014/main" id="{196C943F-A7AD-4E6F-A26D-4B6CED5743A4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24" name="Group 8">
              <a:extLst>
                <a:ext uri="{FF2B5EF4-FFF2-40B4-BE49-F238E27FC236}">
                  <a16:creationId xmlns:a16="http://schemas.microsoft.com/office/drawing/2014/main" id="{CBCC2187-1B9B-4BBC-AE72-BEF21EC1925C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25" name="组合 13">
                <a:extLst>
                  <a:ext uri="{FF2B5EF4-FFF2-40B4-BE49-F238E27FC236}">
                    <a16:creationId xmlns:a16="http://schemas.microsoft.com/office/drawing/2014/main" id="{E6AE9219-C884-4E33-BA02-640F326A668D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28" name="任意多边形: 形状 14">
                  <a:extLst>
                    <a:ext uri="{FF2B5EF4-FFF2-40B4-BE49-F238E27FC236}">
                      <a16:creationId xmlns:a16="http://schemas.microsoft.com/office/drawing/2014/main" id="{9AC9B36D-2648-497D-8971-1F5B2B4D218B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9" name="椭圆 11">
                  <a:extLst>
                    <a:ext uri="{FF2B5EF4-FFF2-40B4-BE49-F238E27FC236}">
                      <a16:creationId xmlns:a16="http://schemas.microsoft.com/office/drawing/2014/main" id="{1F2C1F30-DBBF-4D04-B824-6FCDD798DC19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30" name="TextBox 7">
                  <a:extLst>
                    <a:ext uri="{FF2B5EF4-FFF2-40B4-BE49-F238E27FC236}">
                      <a16:creationId xmlns:a16="http://schemas.microsoft.com/office/drawing/2014/main" id="{9BE972E3-D604-4CAB-B1EB-7E82ACBE4211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26" name="任意多边形 7">
                <a:extLst>
                  <a:ext uri="{FF2B5EF4-FFF2-40B4-BE49-F238E27FC236}">
                    <a16:creationId xmlns:a16="http://schemas.microsoft.com/office/drawing/2014/main" id="{2CBCAED8-7E90-488D-982C-83D3E6D1B638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7" name="椭圆 10">
                <a:extLst>
                  <a:ext uri="{FF2B5EF4-FFF2-40B4-BE49-F238E27FC236}">
                    <a16:creationId xmlns:a16="http://schemas.microsoft.com/office/drawing/2014/main" id="{10FBC1E0-BB7E-41D1-96D2-9150C3E29463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1FB371B0-92B0-B44E-8ADB-556CCFBCA791}"/>
              </a:ext>
            </a:extLst>
          </p:cNvPr>
          <p:cNvSpPr/>
          <p:nvPr/>
        </p:nvSpPr>
        <p:spPr>
          <a:xfrm>
            <a:off x="1407556" y="2359889"/>
            <a:ext cx="174171" cy="174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95CA93-1EBA-7948-A6A5-380E8692D5E1}"/>
              </a:ext>
            </a:extLst>
          </p:cNvPr>
          <p:cNvSpPr/>
          <p:nvPr/>
        </p:nvSpPr>
        <p:spPr>
          <a:xfrm>
            <a:off x="1712356" y="2359889"/>
            <a:ext cx="174171" cy="174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18D40-A9E8-E147-8D3F-F9E34286AE3A}"/>
              </a:ext>
            </a:extLst>
          </p:cNvPr>
          <p:cNvSpPr/>
          <p:nvPr/>
        </p:nvSpPr>
        <p:spPr>
          <a:xfrm>
            <a:off x="1288996" y="4506746"/>
            <a:ext cx="4229454" cy="17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ED6A96-476A-6344-AECC-AF008F651976}"/>
              </a:ext>
            </a:extLst>
          </p:cNvPr>
          <p:cNvSpPr/>
          <p:nvPr/>
        </p:nvSpPr>
        <p:spPr>
          <a:xfrm>
            <a:off x="1288996" y="4506746"/>
            <a:ext cx="3098838" cy="171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ECCB90-64A3-CC44-AA73-22EEC1807642}"/>
              </a:ext>
            </a:extLst>
          </p:cNvPr>
          <p:cNvCxnSpPr/>
          <p:nvPr/>
        </p:nvCxnSpPr>
        <p:spPr>
          <a:xfrm>
            <a:off x="4391009" y="4339182"/>
            <a:ext cx="0" cy="48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9E3A61-99F9-CE42-B2AE-EF5A4E653B71}"/>
              </a:ext>
            </a:extLst>
          </p:cNvPr>
          <p:cNvSpPr txBox="1"/>
          <p:nvPr/>
        </p:nvSpPr>
        <p:spPr>
          <a:xfrm>
            <a:off x="1204809" y="4112014"/>
            <a:ext cx="205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anose="020B0606030504020204" pitchFamily="34" charset="0"/>
                <a:sym typeface="思源黑体" panose="020B0500000000000000" pitchFamily="34" charset="-122"/>
              </a:rPr>
              <a:t>Team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372EE-84E2-A645-A1D2-48F7CC240EE5}"/>
              </a:ext>
            </a:extLst>
          </p:cNvPr>
          <p:cNvSpPr txBox="1"/>
          <p:nvPr/>
        </p:nvSpPr>
        <p:spPr>
          <a:xfrm>
            <a:off x="4798909" y="4112014"/>
            <a:ext cx="900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anose="020B0606030504020204" pitchFamily="34" charset="0"/>
                <a:sym typeface="思源黑体" panose="020B0500000000000000" pitchFamily="34" charset="-122"/>
              </a:rPr>
              <a:t>80%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35B3FD-733E-1647-844E-49774C1EF97B}"/>
              </a:ext>
            </a:extLst>
          </p:cNvPr>
          <p:cNvSpPr/>
          <p:nvPr/>
        </p:nvSpPr>
        <p:spPr>
          <a:xfrm>
            <a:off x="1288996" y="5384078"/>
            <a:ext cx="4229454" cy="17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79A9C-50E5-DA40-AB71-FFD00D2FBE39}"/>
              </a:ext>
            </a:extLst>
          </p:cNvPr>
          <p:cNvSpPr/>
          <p:nvPr/>
        </p:nvSpPr>
        <p:spPr>
          <a:xfrm>
            <a:off x="1288996" y="5384078"/>
            <a:ext cx="2454126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ECFDD4-F62E-1A45-85A7-796114AF451A}"/>
              </a:ext>
            </a:extLst>
          </p:cNvPr>
          <p:cNvCxnSpPr/>
          <p:nvPr/>
        </p:nvCxnSpPr>
        <p:spPr>
          <a:xfrm>
            <a:off x="3743122" y="5216514"/>
            <a:ext cx="0" cy="482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F288BA-5BCB-E944-B5FE-4263B988F2D5}"/>
              </a:ext>
            </a:extLst>
          </p:cNvPr>
          <p:cNvSpPr txBox="1"/>
          <p:nvPr/>
        </p:nvSpPr>
        <p:spPr>
          <a:xfrm>
            <a:off x="1204809" y="4989346"/>
            <a:ext cx="205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anose="020B0606030504020204" pitchFamily="34" charset="0"/>
                <a:sym typeface="思源黑体" panose="020B0500000000000000" pitchFamily="34" charset="-122"/>
              </a:rPr>
              <a:t>Team 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0B6A1-561C-C947-A97B-2718CF582E89}"/>
              </a:ext>
            </a:extLst>
          </p:cNvPr>
          <p:cNvSpPr txBox="1"/>
          <p:nvPr/>
        </p:nvSpPr>
        <p:spPr>
          <a:xfrm>
            <a:off x="4798909" y="4989346"/>
            <a:ext cx="900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anose="020B0606030504020204" pitchFamily="34" charset="0"/>
                <a:sym typeface="思源黑体" panose="020B0500000000000000" pitchFamily="34" charset="-122"/>
              </a:rPr>
              <a:t>55%</a:t>
            </a: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C7273B29-869E-A74A-9B07-B5B6A04590B7}"/>
              </a:ext>
            </a:extLst>
          </p:cNvPr>
          <p:cNvSpPr txBox="1">
            <a:spLocks/>
          </p:cNvSpPr>
          <p:nvPr/>
        </p:nvSpPr>
        <p:spPr>
          <a:xfrm>
            <a:off x="6659266" y="1323055"/>
            <a:ext cx="4133850" cy="4133850"/>
          </a:xfrm>
          <a:custGeom>
            <a:avLst/>
            <a:gdLst>
              <a:gd name="connsiteX0" fmla="*/ 0 w 4133850"/>
              <a:gd name="connsiteY0" fmla="*/ 0 h 4133850"/>
              <a:gd name="connsiteX1" fmla="*/ 4133850 w 4133850"/>
              <a:gd name="connsiteY1" fmla="*/ 0 h 4133850"/>
              <a:gd name="connsiteX2" fmla="*/ 4133850 w 4133850"/>
              <a:gd name="connsiteY2" fmla="*/ 4133850 h 4133850"/>
              <a:gd name="connsiteX3" fmla="*/ 0 w 4133850"/>
              <a:gd name="connsiteY3" fmla="*/ 413385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50" h="4133850">
                <a:moveTo>
                  <a:pt x="0" y="0"/>
                </a:moveTo>
                <a:lnTo>
                  <a:pt x="4133850" y="0"/>
                </a:lnTo>
                <a:lnTo>
                  <a:pt x="4133850" y="4133850"/>
                </a:lnTo>
                <a:lnTo>
                  <a:pt x="0" y="4133850"/>
                </a:lnTo>
                <a:close/>
              </a:path>
            </a:pathLst>
          </a:custGeom>
          <a:blipFill>
            <a:blip r:embed="rId3"/>
            <a:stretch>
              <a:fillRect l="-25356" r="-25356"/>
            </a:stretch>
          </a:blipFill>
        </p:spPr>
        <p:txBody>
          <a:bodyPr/>
          <a:lstStyle/>
          <a:p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EC0E2BCF-8E40-AD4D-A4FE-F4209E8D2D66}"/>
              </a:ext>
            </a:extLst>
          </p:cNvPr>
          <p:cNvSpPr txBox="1"/>
          <p:nvPr/>
        </p:nvSpPr>
        <p:spPr>
          <a:xfrm>
            <a:off x="1204180" y="1483936"/>
            <a:ext cx="3467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张瑞敏谈企业文化</a:t>
            </a: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Google Shape;86;p19">
            <a:extLst>
              <a:ext uri="{FF2B5EF4-FFF2-40B4-BE49-F238E27FC236}">
                <a16:creationId xmlns:a16="http://schemas.microsoft.com/office/drawing/2014/main" id="{C2091F07-E6E0-0C4A-8164-0BA4C1E517E4}"/>
              </a:ext>
            </a:extLst>
          </p:cNvPr>
          <p:cNvSpPr txBox="1"/>
          <p:nvPr/>
        </p:nvSpPr>
        <p:spPr>
          <a:xfrm>
            <a:off x="1204180" y="1083048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906C40C3-83F8-644A-B545-19E88D6EE20C}"/>
              </a:ext>
            </a:extLst>
          </p:cNvPr>
          <p:cNvSpPr txBox="1"/>
          <p:nvPr/>
        </p:nvSpPr>
        <p:spPr>
          <a:xfrm>
            <a:off x="1288996" y="2825238"/>
            <a:ext cx="4409926" cy="102385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“海尔过去的成功是观念和思维方式的成功。企业发展的灵魂是企业文化，而企业文化最核心的内容应该是价值观。</a:t>
            </a:r>
          </a:p>
        </p:txBody>
      </p:sp>
    </p:spTree>
    <p:extLst>
      <p:ext uri="{BB962C8B-B14F-4D97-AF65-F5344CB8AC3E}">
        <p14:creationId xmlns:p14="http://schemas.microsoft.com/office/powerpoint/2010/main" val="29185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0">
            <a:extLst>
              <a:ext uri="{FF2B5EF4-FFF2-40B4-BE49-F238E27FC236}">
                <a16:creationId xmlns:a16="http://schemas.microsoft.com/office/drawing/2014/main" id="{50902E8D-FB60-4CBF-8A33-EE6000354BF3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19" name="椭圆 15">
              <a:extLst>
                <a:ext uri="{FF2B5EF4-FFF2-40B4-BE49-F238E27FC236}">
                  <a16:creationId xmlns:a16="http://schemas.microsoft.com/office/drawing/2014/main" id="{10AD851D-BB98-4936-97FD-A7A6630D15BF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01C3E3A9-1B9D-4154-8307-C48EB5C1598D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21" name="组合 13">
                <a:extLst>
                  <a:ext uri="{FF2B5EF4-FFF2-40B4-BE49-F238E27FC236}">
                    <a16:creationId xmlns:a16="http://schemas.microsoft.com/office/drawing/2014/main" id="{52545A19-D921-4721-9E5E-36553CC4D953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24" name="任意多边形: 形状 14">
                  <a:extLst>
                    <a:ext uri="{FF2B5EF4-FFF2-40B4-BE49-F238E27FC236}">
                      <a16:creationId xmlns:a16="http://schemas.microsoft.com/office/drawing/2014/main" id="{AECE1D8E-313B-43D1-AA3B-DBB25DC0A0A6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5" name="椭圆 11">
                  <a:extLst>
                    <a:ext uri="{FF2B5EF4-FFF2-40B4-BE49-F238E27FC236}">
                      <a16:creationId xmlns:a16="http://schemas.microsoft.com/office/drawing/2014/main" id="{DE35A342-2FD1-49B4-84F8-FC3C5190FCF0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6" name="TextBox 7">
                  <a:extLst>
                    <a:ext uri="{FF2B5EF4-FFF2-40B4-BE49-F238E27FC236}">
                      <a16:creationId xmlns:a16="http://schemas.microsoft.com/office/drawing/2014/main" id="{5075C62B-D852-44F0-9966-69C09ADC6FD2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22" name="任意多边形 7">
                <a:extLst>
                  <a:ext uri="{FF2B5EF4-FFF2-40B4-BE49-F238E27FC236}">
                    <a16:creationId xmlns:a16="http://schemas.microsoft.com/office/drawing/2014/main" id="{13AC22FB-F3D7-4B0A-843E-2CEFB8DB90ED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3" name="椭圆 10">
                <a:extLst>
                  <a:ext uri="{FF2B5EF4-FFF2-40B4-BE49-F238E27FC236}">
                    <a16:creationId xmlns:a16="http://schemas.microsoft.com/office/drawing/2014/main" id="{AA0DDCF8-E76B-49C9-8CAF-64B542F7F57E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2" name="Oval 21">
            <a:extLst>
              <a:ext uri="{FF2B5EF4-FFF2-40B4-BE49-F238E27FC236}">
                <a16:creationId xmlns:a16="http://schemas.microsoft.com/office/drawing/2014/main" id="{2A605D61-3476-7949-A60F-1D52C3818C5B}"/>
              </a:ext>
            </a:extLst>
          </p:cNvPr>
          <p:cNvSpPr/>
          <p:nvPr/>
        </p:nvSpPr>
        <p:spPr>
          <a:xfrm>
            <a:off x="1629473" y="1597050"/>
            <a:ext cx="2853389" cy="2853389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Oval 22">
            <a:extLst>
              <a:ext uri="{FF2B5EF4-FFF2-40B4-BE49-F238E27FC236}">
                <a16:creationId xmlns:a16="http://schemas.microsoft.com/office/drawing/2014/main" id="{1834FF38-639D-AD44-9B4F-585EFE55E999}"/>
              </a:ext>
            </a:extLst>
          </p:cNvPr>
          <p:cNvSpPr/>
          <p:nvPr/>
        </p:nvSpPr>
        <p:spPr>
          <a:xfrm>
            <a:off x="3871559" y="3370006"/>
            <a:ext cx="2160865" cy="216086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Oval 23">
            <a:extLst>
              <a:ext uri="{FF2B5EF4-FFF2-40B4-BE49-F238E27FC236}">
                <a16:creationId xmlns:a16="http://schemas.microsoft.com/office/drawing/2014/main" id="{F8AF4D56-FB66-154A-A63E-8E3F36BEEB89}"/>
              </a:ext>
            </a:extLst>
          </p:cNvPr>
          <p:cNvSpPr/>
          <p:nvPr/>
        </p:nvSpPr>
        <p:spPr>
          <a:xfrm>
            <a:off x="6743072" y="1971482"/>
            <a:ext cx="3682720" cy="368272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Oval 24">
            <a:extLst>
              <a:ext uri="{FF2B5EF4-FFF2-40B4-BE49-F238E27FC236}">
                <a16:creationId xmlns:a16="http://schemas.microsoft.com/office/drawing/2014/main" id="{CB391CD9-189A-E84F-AA30-8D61EEF60C3E}"/>
              </a:ext>
            </a:extLst>
          </p:cNvPr>
          <p:cNvSpPr/>
          <p:nvPr/>
        </p:nvSpPr>
        <p:spPr>
          <a:xfrm>
            <a:off x="5132362" y="2007634"/>
            <a:ext cx="1891125" cy="189112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0D5EC6E2-EA94-0949-BA64-07FFDAC5392B}"/>
              </a:ext>
            </a:extLst>
          </p:cNvPr>
          <p:cNvSpPr/>
          <p:nvPr/>
        </p:nvSpPr>
        <p:spPr>
          <a:xfrm>
            <a:off x="4387949" y="3687925"/>
            <a:ext cx="1128084" cy="7606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70%</a:t>
            </a:r>
            <a:endParaRPr lang="en-US" sz="32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BA9BE881-3CA0-FC44-9A5C-F704DEE4D149}"/>
              </a:ext>
            </a:extLst>
          </p:cNvPr>
          <p:cNvSpPr/>
          <p:nvPr/>
        </p:nvSpPr>
        <p:spPr>
          <a:xfrm>
            <a:off x="2277378" y="1995494"/>
            <a:ext cx="1557578" cy="10948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0%</a:t>
            </a:r>
            <a:endParaRPr lang="en-US" sz="48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E11FD46C-575E-F645-B9B1-0AEB7940990F}"/>
              </a:ext>
            </a:extLst>
          </p:cNvPr>
          <p:cNvSpPr/>
          <p:nvPr/>
        </p:nvSpPr>
        <p:spPr>
          <a:xfrm>
            <a:off x="7395518" y="2456300"/>
            <a:ext cx="2377828" cy="14707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i="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80%</a:t>
            </a:r>
            <a:endParaRPr lang="en-US" sz="6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03A6AC00-E753-594B-9508-753A19574178}"/>
              </a:ext>
            </a:extLst>
          </p:cNvPr>
          <p:cNvSpPr/>
          <p:nvPr/>
        </p:nvSpPr>
        <p:spPr>
          <a:xfrm>
            <a:off x="5593134" y="2275200"/>
            <a:ext cx="1128084" cy="5935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70%</a:t>
            </a:r>
            <a:endParaRPr lang="en-US" sz="2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A381A48D-C10D-B047-9C0C-0704B2F72D6A}"/>
              </a:ext>
            </a:extLst>
          </p:cNvPr>
          <p:cNvSpPr/>
          <p:nvPr/>
        </p:nvSpPr>
        <p:spPr>
          <a:xfrm>
            <a:off x="2051423" y="2923685"/>
            <a:ext cx="2009488" cy="10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世界上最贫穷的人并非是身无分文的人，而是没有远见的人。只有看到别人看不见的事物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7DB29C60-9C19-D94E-A273-7320C5EC7A6F}"/>
              </a:ext>
            </a:extLst>
          </p:cNvPr>
          <p:cNvSpPr/>
          <p:nvPr/>
        </p:nvSpPr>
        <p:spPr>
          <a:xfrm>
            <a:off x="7395518" y="3898759"/>
            <a:ext cx="2377828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世界上最贫穷的人并非是身无分文的人，而是没有远见的人。只有看到别人看不见的事物</a:t>
            </a: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E9A9AFE9-587C-7C4B-8F44-C3F9E5C64B26}"/>
              </a:ext>
            </a:extLst>
          </p:cNvPr>
          <p:cNvSpPr/>
          <p:nvPr/>
        </p:nvSpPr>
        <p:spPr>
          <a:xfrm>
            <a:off x="5445666" y="2810512"/>
            <a:ext cx="1307651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世界上最贫穷的人并非是身无分文的人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F7896824-7FD2-BF4D-9FA8-DD3AAE8D87D0}"/>
              </a:ext>
            </a:extLst>
          </p:cNvPr>
          <p:cNvSpPr/>
          <p:nvPr/>
        </p:nvSpPr>
        <p:spPr>
          <a:xfrm>
            <a:off x="4310848" y="4403041"/>
            <a:ext cx="1282286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世界上最贫穷的人并非是身无分文的人</a:t>
            </a:r>
          </a:p>
        </p:txBody>
      </p:sp>
    </p:spTree>
    <p:extLst>
      <p:ext uri="{BB962C8B-B14F-4D97-AF65-F5344CB8AC3E}">
        <p14:creationId xmlns:p14="http://schemas.microsoft.com/office/powerpoint/2010/main" val="2596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0">
            <a:extLst>
              <a:ext uri="{FF2B5EF4-FFF2-40B4-BE49-F238E27FC236}">
                <a16:creationId xmlns:a16="http://schemas.microsoft.com/office/drawing/2014/main" id="{F311FE9F-7BF6-4CCF-B170-E5379267DD35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21" name="椭圆 15">
              <a:extLst>
                <a:ext uri="{FF2B5EF4-FFF2-40B4-BE49-F238E27FC236}">
                  <a16:creationId xmlns:a16="http://schemas.microsoft.com/office/drawing/2014/main" id="{5ACC2C12-5335-4C1B-8748-34158E55F968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9F806AFF-C418-4C9F-92A4-522A82BA7AE9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23" name="组合 13">
                <a:extLst>
                  <a:ext uri="{FF2B5EF4-FFF2-40B4-BE49-F238E27FC236}">
                    <a16:creationId xmlns:a16="http://schemas.microsoft.com/office/drawing/2014/main" id="{224A309A-3C3D-4B0E-B42C-5C3CD4923C62}"/>
                  </a:ext>
                </a:extLst>
              </p:cNvPr>
              <p:cNvGrpSpPr/>
              <p:nvPr/>
            </p:nvGrpSpPr>
            <p:grpSpPr>
              <a:xfrm>
                <a:off x="1205845" y="-752596"/>
                <a:ext cx="11966609" cy="1960910"/>
                <a:chOff x="1205845" y="-752596"/>
                <a:chExt cx="11966609" cy="1960910"/>
              </a:xfrm>
            </p:grpSpPr>
            <p:sp>
              <p:nvSpPr>
                <p:cNvPr id="26" name="任意多边形: 形状 14">
                  <a:extLst>
                    <a:ext uri="{FF2B5EF4-FFF2-40B4-BE49-F238E27FC236}">
                      <a16:creationId xmlns:a16="http://schemas.microsoft.com/office/drawing/2014/main" id="{6B52D90B-B57B-4496-98BE-9CFEF4F2551B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8" name="TextBox 7">
                  <a:extLst>
                    <a:ext uri="{FF2B5EF4-FFF2-40B4-BE49-F238E27FC236}">
                      <a16:creationId xmlns:a16="http://schemas.microsoft.com/office/drawing/2014/main" id="{3BBA5AF8-0E5F-44CD-AF05-A1BF2C23F3D1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24" name="任意多边形 7">
                <a:extLst>
                  <a:ext uri="{FF2B5EF4-FFF2-40B4-BE49-F238E27FC236}">
                    <a16:creationId xmlns:a16="http://schemas.microsoft.com/office/drawing/2014/main" id="{80AA0BA3-422A-4DF2-9710-24277563EDF6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5" name="椭圆 10">
                <a:extLst>
                  <a:ext uri="{FF2B5EF4-FFF2-40B4-BE49-F238E27FC236}">
                    <a16:creationId xmlns:a16="http://schemas.microsoft.com/office/drawing/2014/main" id="{45224809-019E-4BAF-AA77-297AB9AB07F3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2" name="Rechteck">
            <a:extLst>
              <a:ext uri="{FF2B5EF4-FFF2-40B4-BE49-F238E27FC236}">
                <a16:creationId xmlns:a16="http://schemas.microsoft.com/office/drawing/2014/main" id="{02E27F31-910D-744B-8334-C978F1EFEF10}"/>
              </a:ext>
            </a:extLst>
          </p:cNvPr>
          <p:cNvSpPr/>
          <p:nvPr/>
        </p:nvSpPr>
        <p:spPr>
          <a:xfrm>
            <a:off x="632408" y="0"/>
            <a:ext cx="6350001" cy="5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36">
            <a:extLst>
              <a:ext uri="{FF2B5EF4-FFF2-40B4-BE49-F238E27FC236}">
                <a16:creationId xmlns:a16="http://schemas.microsoft.com/office/drawing/2014/main" id="{DE94F06A-B1F9-6742-BD5A-05676ACE2BB8}"/>
              </a:ext>
            </a:extLst>
          </p:cNvPr>
          <p:cNvSpPr/>
          <p:nvPr/>
        </p:nvSpPr>
        <p:spPr>
          <a:xfrm>
            <a:off x="1270000" y="4661210"/>
            <a:ext cx="2467853" cy="8347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商务礼仪能最直观地体现企业员工的品牌形象，属于企业行为识别系统的重要组成部分</a:t>
            </a:r>
          </a:p>
        </p:txBody>
      </p:sp>
      <p:sp>
        <p:nvSpPr>
          <p:cNvPr id="4" name="矩形 37">
            <a:extLst>
              <a:ext uri="{FF2B5EF4-FFF2-40B4-BE49-F238E27FC236}">
                <a16:creationId xmlns:a16="http://schemas.microsoft.com/office/drawing/2014/main" id="{B21BCF55-B282-D84A-8CC7-CFD659DA4280}"/>
              </a:ext>
            </a:extLst>
          </p:cNvPr>
          <p:cNvSpPr/>
          <p:nvPr/>
        </p:nvSpPr>
        <p:spPr>
          <a:xfrm>
            <a:off x="1270000" y="4310995"/>
            <a:ext cx="1934520" cy="40010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礼仪规范</a:t>
            </a:r>
          </a:p>
        </p:txBody>
      </p:sp>
      <p:sp>
        <p:nvSpPr>
          <p:cNvPr id="5" name="矩形 36">
            <a:extLst>
              <a:ext uri="{FF2B5EF4-FFF2-40B4-BE49-F238E27FC236}">
                <a16:creationId xmlns:a16="http://schemas.microsoft.com/office/drawing/2014/main" id="{6DC910DC-6EA1-C642-8421-95808CCBEE44}"/>
              </a:ext>
            </a:extLst>
          </p:cNvPr>
          <p:cNvSpPr/>
          <p:nvPr/>
        </p:nvSpPr>
        <p:spPr>
          <a:xfrm>
            <a:off x="5095280" y="4661210"/>
            <a:ext cx="2467853" cy="8347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商务礼仪能最直观地体现企业员工的品牌形象，属于企业行为识别系统的重要组成部分</a:t>
            </a:r>
          </a:p>
        </p:txBody>
      </p:sp>
      <p:sp>
        <p:nvSpPr>
          <p:cNvPr id="6" name="矩形 37">
            <a:extLst>
              <a:ext uri="{FF2B5EF4-FFF2-40B4-BE49-F238E27FC236}">
                <a16:creationId xmlns:a16="http://schemas.microsoft.com/office/drawing/2014/main" id="{629775AD-299C-8044-A3BA-E5E37595F12A}"/>
              </a:ext>
            </a:extLst>
          </p:cNvPr>
          <p:cNvSpPr/>
          <p:nvPr/>
        </p:nvSpPr>
        <p:spPr>
          <a:xfrm>
            <a:off x="5095280" y="4310995"/>
            <a:ext cx="1934520" cy="40010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行为准则</a:t>
            </a:r>
          </a:p>
        </p:txBody>
      </p:sp>
      <p:sp>
        <p:nvSpPr>
          <p:cNvPr id="7" name="矩形 36">
            <a:extLst>
              <a:ext uri="{FF2B5EF4-FFF2-40B4-BE49-F238E27FC236}">
                <a16:creationId xmlns:a16="http://schemas.microsoft.com/office/drawing/2014/main" id="{2AD09F43-E2CD-3946-A98D-C807E4CB9D14}"/>
              </a:ext>
            </a:extLst>
          </p:cNvPr>
          <p:cNvSpPr/>
          <p:nvPr/>
        </p:nvSpPr>
        <p:spPr>
          <a:xfrm>
            <a:off x="8920559" y="4661210"/>
            <a:ext cx="2467853" cy="8347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商务礼仪能最直观地体现企业员工的品牌形象，属于企业行为识别系统的重要组成部分</a:t>
            </a:r>
          </a:p>
        </p:txBody>
      </p:sp>
      <p:sp>
        <p:nvSpPr>
          <p:cNvPr id="8" name="矩形 37">
            <a:extLst>
              <a:ext uri="{FF2B5EF4-FFF2-40B4-BE49-F238E27FC236}">
                <a16:creationId xmlns:a16="http://schemas.microsoft.com/office/drawing/2014/main" id="{34083CA8-404D-4B41-9AD1-6FE5AE23BDEF}"/>
              </a:ext>
            </a:extLst>
          </p:cNvPr>
          <p:cNvSpPr/>
          <p:nvPr/>
        </p:nvSpPr>
        <p:spPr>
          <a:xfrm>
            <a:off x="8920559" y="4310995"/>
            <a:ext cx="1934520" cy="40010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礼仪规范</a:t>
            </a:r>
          </a:p>
        </p:txBody>
      </p:sp>
      <p:sp>
        <p:nvSpPr>
          <p:cNvPr id="9" name="Kreis">
            <a:extLst>
              <a:ext uri="{FF2B5EF4-FFF2-40B4-BE49-F238E27FC236}">
                <a16:creationId xmlns:a16="http://schemas.microsoft.com/office/drawing/2014/main" id="{6551BA82-C84D-9D4D-9706-80DC87060523}"/>
              </a:ext>
            </a:extLst>
          </p:cNvPr>
          <p:cNvSpPr/>
          <p:nvPr/>
        </p:nvSpPr>
        <p:spPr>
          <a:xfrm>
            <a:off x="1270000" y="2921000"/>
            <a:ext cx="1016000" cy="10160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34455635-D3E5-C949-A4A6-E429B135F6EA}"/>
              </a:ext>
            </a:extLst>
          </p:cNvPr>
          <p:cNvSpPr txBox="1"/>
          <p:nvPr/>
        </p:nvSpPr>
        <p:spPr>
          <a:xfrm>
            <a:off x="1270000" y="3291840"/>
            <a:ext cx="1016000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ctr">
              <a:defRPr sz="3000">
                <a:solidFill>
                  <a:srgbClr val="F1C2B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sz="150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2016</a:t>
            </a:r>
          </a:p>
        </p:txBody>
      </p:sp>
      <p:sp>
        <p:nvSpPr>
          <p:cNvPr id="11" name="Kreis">
            <a:extLst>
              <a:ext uri="{FF2B5EF4-FFF2-40B4-BE49-F238E27FC236}">
                <a16:creationId xmlns:a16="http://schemas.microsoft.com/office/drawing/2014/main" id="{3C19A894-41DF-6D45-81B6-1DD936DDBB55}"/>
              </a:ext>
            </a:extLst>
          </p:cNvPr>
          <p:cNvSpPr/>
          <p:nvPr/>
        </p:nvSpPr>
        <p:spPr>
          <a:xfrm>
            <a:off x="5095280" y="2921000"/>
            <a:ext cx="1016001" cy="10160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03EAA726-B0FC-3F4E-9917-D0297048FEF4}"/>
              </a:ext>
            </a:extLst>
          </p:cNvPr>
          <p:cNvSpPr txBox="1"/>
          <p:nvPr/>
        </p:nvSpPr>
        <p:spPr>
          <a:xfrm>
            <a:off x="5095280" y="3291840"/>
            <a:ext cx="101600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ctr">
              <a:defRPr sz="3000">
                <a:solidFill>
                  <a:srgbClr val="F1C2B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sz="150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2017</a:t>
            </a:r>
          </a:p>
        </p:txBody>
      </p:sp>
      <p:sp>
        <p:nvSpPr>
          <p:cNvPr id="13" name="Kreis">
            <a:extLst>
              <a:ext uri="{FF2B5EF4-FFF2-40B4-BE49-F238E27FC236}">
                <a16:creationId xmlns:a16="http://schemas.microsoft.com/office/drawing/2014/main" id="{7D6BF71D-4932-7543-9B17-A320F83BD6CB}"/>
              </a:ext>
            </a:extLst>
          </p:cNvPr>
          <p:cNvSpPr/>
          <p:nvPr/>
        </p:nvSpPr>
        <p:spPr>
          <a:xfrm>
            <a:off x="8920559" y="2921000"/>
            <a:ext cx="1016001" cy="10160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B42BBD5A-4E05-3545-A145-7BFCBE988198}"/>
              </a:ext>
            </a:extLst>
          </p:cNvPr>
          <p:cNvSpPr txBox="1"/>
          <p:nvPr/>
        </p:nvSpPr>
        <p:spPr>
          <a:xfrm>
            <a:off x="8920559" y="3291840"/>
            <a:ext cx="101600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 algn="ctr">
              <a:defRPr sz="3000">
                <a:solidFill>
                  <a:srgbClr val="F1C2B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sz="150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2018</a:t>
            </a:r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788C0011-934D-324F-8835-CA7D9B561E95}"/>
              </a:ext>
            </a:extLst>
          </p:cNvPr>
          <p:cNvSpPr/>
          <p:nvPr/>
        </p:nvSpPr>
        <p:spPr>
          <a:xfrm>
            <a:off x="2737041" y="3429000"/>
            <a:ext cx="1935774" cy="0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headEnd type="oval"/>
            <a:tailEnd type="triangle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69B39100-A691-634D-AEB4-2C546046576C}"/>
              </a:ext>
            </a:extLst>
          </p:cNvPr>
          <p:cNvSpPr/>
          <p:nvPr/>
        </p:nvSpPr>
        <p:spPr>
          <a:xfrm>
            <a:off x="6562320" y="3429000"/>
            <a:ext cx="1935774" cy="0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headEnd type="oval"/>
            <a:tailEnd type="triangle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Linie">
            <a:extLst>
              <a:ext uri="{FF2B5EF4-FFF2-40B4-BE49-F238E27FC236}">
                <a16:creationId xmlns:a16="http://schemas.microsoft.com/office/drawing/2014/main" id="{201844ED-9152-5C45-A58E-6A8FD81B4580}"/>
              </a:ext>
            </a:extLst>
          </p:cNvPr>
          <p:cNvSpPr/>
          <p:nvPr/>
        </p:nvSpPr>
        <p:spPr>
          <a:xfrm>
            <a:off x="10387600" y="3438863"/>
            <a:ext cx="1935774" cy="1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headEnd type="oval"/>
            <a:tailEnd type="triangle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7DD8BB-D2F2-5C49-984A-F346D762C84D}"/>
              </a:ext>
            </a:extLst>
          </p:cNvPr>
          <p:cNvSpPr txBox="1"/>
          <p:nvPr/>
        </p:nvSpPr>
        <p:spPr>
          <a:xfrm>
            <a:off x="1263841" y="1181291"/>
            <a:ext cx="3319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愿景是企业文化构架的重要组成部分</a:t>
            </a:r>
          </a:p>
          <a:p>
            <a:endParaRPr lang="zh-CN" altLang="en-US" sz="2800" dirty="0">
              <a:solidFill>
                <a:schemeClr val="accent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Google Shape;86;p19">
            <a:extLst>
              <a:ext uri="{FF2B5EF4-FFF2-40B4-BE49-F238E27FC236}">
                <a16:creationId xmlns:a16="http://schemas.microsoft.com/office/drawing/2014/main" id="{4BC3DA01-509F-A14C-A991-A9F7EC925EB8}"/>
              </a:ext>
            </a:extLst>
          </p:cNvPr>
          <p:cNvSpPr txBox="1"/>
          <p:nvPr/>
        </p:nvSpPr>
        <p:spPr>
          <a:xfrm>
            <a:off x="1263841" y="780403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000" b="0" i="0" u="none" strike="noStrike" cap="none">
              <a:solidFill>
                <a:schemeClr val="accent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1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7">
            <a:extLst>
              <a:ext uri="{FF2B5EF4-FFF2-40B4-BE49-F238E27FC236}">
                <a16:creationId xmlns:a16="http://schemas.microsoft.com/office/drawing/2014/main" id="{8528CA6F-EA0F-BC41-B0B9-BD36A9738290}"/>
              </a:ext>
            </a:extLst>
          </p:cNvPr>
          <p:cNvSpPr/>
          <p:nvPr/>
        </p:nvSpPr>
        <p:spPr>
          <a:xfrm>
            <a:off x="0" y="0"/>
            <a:ext cx="12191999" cy="5386445"/>
          </a:xfrm>
          <a:custGeom>
            <a:avLst/>
            <a:gdLst>
              <a:gd name="connsiteX0" fmla="*/ 0 w 12191999"/>
              <a:gd name="connsiteY0" fmla="*/ 0 h 5060581"/>
              <a:gd name="connsiteX1" fmla="*/ 5486400 w 12191999"/>
              <a:gd name="connsiteY1" fmla="*/ 0 h 5060581"/>
              <a:gd name="connsiteX2" fmla="*/ 5486400 w 12191999"/>
              <a:gd name="connsiteY2" fmla="*/ 1 h 5060581"/>
              <a:gd name="connsiteX3" fmla="*/ 12191999 w 12191999"/>
              <a:gd name="connsiteY3" fmla="*/ 1 h 5060581"/>
              <a:gd name="connsiteX4" fmla="*/ 12191999 w 12191999"/>
              <a:gd name="connsiteY4" fmla="*/ 4787035 h 5060581"/>
              <a:gd name="connsiteX5" fmla="*/ 5486399 w 12191999"/>
              <a:gd name="connsiteY5" fmla="*/ 4110699 h 5060581"/>
              <a:gd name="connsiteX6" fmla="*/ 5486399 w 12191999"/>
              <a:gd name="connsiteY6" fmla="*/ 4110699 h 5060581"/>
              <a:gd name="connsiteX7" fmla="*/ 5237095 w 12191999"/>
              <a:gd name="connsiteY7" fmla="*/ 4115165 h 5060581"/>
              <a:gd name="connsiteX8" fmla="*/ 0 w 12191999"/>
              <a:gd name="connsiteY8" fmla="*/ 4787035 h 50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060581">
                <a:moveTo>
                  <a:pt x="0" y="0"/>
                </a:moveTo>
                <a:lnTo>
                  <a:pt x="5486400" y="0"/>
                </a:lnTo>
                <a:lnTo>
                  <a:pt x="5486400" y="1"/>
                </a:lnTo>
                <a:lnTo>
                  <a:pt x="12191999" y="1"/>
                </a:lnTo>
                <a:lnTo>
                  <a:pt x="12191999" y="4787035"/>
                </a:lnTo>
                <a:cubicBezTo>
                  <a:pt x="8839199" y="5676951"/>
                  <a:pt x="8839199" y="4110699"/>
                  <a:pt x="5486399" y="4110699"/>
                </a:cubicBezTo>
                <a:lnTo>
                  <a:pt x="5486399" y="4110699"/>
                </a:lnTo>
                <a:lnTo>
                  <a:pt x="5237095" y="4115165"/>
                </a:lnTo>
                <a:cubicBezTo>
                  <a:pt x="2740521" y="4206191"/>
                  <a:pt x="2657475" y="5649141"/>
                  <a:pt x="0" y="4787035"/>
                </a:cubicBezTo>
                <a:close/>
              </a:path>
            </a:pathLst>
          </a:cu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Rechteck">
            <a:extLst>
              <a:ext uri="{FF2B5EF4-FFF2-40B4-BE49-F238E27FC236}">
                <a16:creationId xmlns:a16="http://schemas.microsoft.com/office/drawing/2014/main" id="{E897C3A6-841A-8E49-A523-D85FC07B28E1}"/>
              </a:ext>
            </a:extLst>
          </p:cNvPr>
          <p:cNvSpPr/>
          <p:nvPr/>
        </p:nvSpPr>
        <p:spPr>
          <a:xfrm>
            <a:off x="3280514" y="1841500"/>
            <a:ext cx="7236619" cy="317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244600" sx="102000" sy="102000" algn="ctr" rotWithShape="0">
              <a:prstClr val="black">
                <a:alpha val="4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椭圆 9">
            <a:extLst>
              <a:ext uri="{FF2B5EF4-FFF2-40B4-BE49-F238E27FC236}">
                <a16:creationId xmlns:a16="http://schemas.microsoft.com/office/drawing/2014/main" id="{26F432A9-DF50-DE48-BF7C-C0EC0E9CFB46}"/>
              </a:ext>
            </a:extLst>
          </p:cNvPr>
          <p:cNvSpPr/>
          <p:nvPr/>
        </p:nvSpPr>
        <p:spPr>
          <a:xfrm>
            <a:off x="723900" y="5354128"/>
            <a:ext cx="571500" cy="57150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10">
            <a:extLst>
              <a:ext uri="{FF2B5EF4-FFF2-40B4-BE49-F238E27FC236}">
                <a16:creationId xmlns:a16="http://schemas.microsoft.com/office/drawing/2014/main" id="{0B361126-706E-B148-ABAA-2E11D08BCA0E}"/>
              </a:ext>
            </a:extLst>
          </p:cNvPr>
          <p:cNvSpPr/>
          <p:nvPr/>
        </p:nvSpPr>
        <p:spPr>
          <a:xfrm>
            <a:off x="11242583" y="5756899"/>
            <a:ext cx="381000" cy="38100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圆角矩形 13">
            <a:extLst>
              <a:ext uri="{FF2B5EF4-FFF2-40B4-BE49-F238E27FC236}">
                <a16:creationId xmlns:a16="http://schemas.microsoft.com/office/drawing/2014/main" id="{35D1368F-B12D-1949-A309-A51366F822AF}"/>
              </a:ext>
            </a:extLst>
          </p:cNvPr>
          <p:cNvSpPr/>
          <p:nvPr/>
        </p:nvSpPr>
        <p:spPr>
          <a:xfrm rot="18337087">
            <a:off x="10742436" y="1539088"/>
            <a:ext cx="341679" cy="341679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椭圆 15">
            <a:extLst>
              <a:ext uri="{FF2B5EF4-FFF2-40B4-BE49-F238E27FC236}">
                <a16:creationId xmlns:a16="http://schemas.microsoft.com/office/drawing/2014/main" id="{825FAB28-E0A3-4247-A073-84CD48DF381A}"/>
              </a:ext>
            </a:extLst>
          </p:cNvPr>
          <p:cNvSpPr/>
          <p:nvPr/>
        </p:nvSpPr>
        <p:spPr>
          <a:xfrm>
            <a:off x="628650" y="590550"/>
            <a:ext cx="381000" cy="3810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73175-5BDE-EC49-9932-6B7AAE7AB496}"/>
              </a:ext>
            </a:extLst>
          </p:cNvPr>
          <p:cNvGrpSpPr/>
          <p:nvPr/>
        </p:nvGrpSpPr>
        <p:grpSpPr>
          <a:xfrm>
            <a:off x="1098719" y="1471555"/>
            <a:ext cx="3914890" cy="3914890"/>
            <a:chOff x="2830285" y="163287"/>
            <a:chExt cx="6531428" cy="6531426"/>
          </a:xfrm>
        </p:grpSpPr>
        <p:sp>
          <p:nvSpPr>
            <p:cNvPr id="8" name="椭圆 5">
              <a:extLst>
                <a:ext uri="{FF2B5EF4-FFF2-40B4-BE49-F238E27FC236}">
                  <a16:creationId xmlns:a16="http://schemas.microsoft.com/office/drawing/2014/main" id="{88F6E1F9-9031-DC41-B2D4-A2498A9F6728}"/>
                </a:ext>
              </a:extLst>
            </p:cNvPr>
            <p:cNvSpPr/>
            <p:nvPr/>
          </p:nvSpPr>
          <p:spPr>
            <a:xfrm>
              <a:off x="3272728" y="590550"/>
              <a:ext cx="5646542" cy="5646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椭圆 9">
              <a:extLst>
                <a:ext uri="{FF2B5EF4-FFF2-40B4-BE49-F238E27FC236}">
                  <a16:creationId xmlns:a16="http://schemas.microsoft.com/office/drawing/2014/main" id="{0FDA6F78-E556-384B-B038-43741F55E06E}"/>
                </a:ext>
              </a:extLst>
            </p:cNvPr>
            <p:cNvSpPr/>
            <p:nvPr/>
          </p:nvSpPr>
          <p:spPr>
            <a:xfrm>
              <a:off x="2830285" y="163287"/>
              <a:ext cx="6531428" cy="6531426"/>
            </a:xfrm>
            <a:prstGeom prst="ellipse">
              <a:avLst/>
            </a:prstGeom>
            <a:noFill/>
            <a:ln w="127000">
              <a:solidFill>
                <a:srgbClr val="E3E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9F573E-E392-CA40-892F-F0673DD83FC6}"/>
              </a:ext>
            </a:extLst>
          </p:cNvPr>
          <p:cNvSpPr/>
          <p:nvPr/>
        </p:nvSpPr>
        <p:spPr>
          <a:xfrm>
            <a:off x="2114921" y="2429777"/>
            <a:ext cx="17286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i="1" dirty="0">
                <a:gradFill>
                  <a:gsLst>
                    <a:gs pos="0">
                      <a:srgbClr val="D84744"/>
                    </a:gs>
                    <a:gs pos="37000">
                      <a:srgbClr val="C62F34"/>
                    </a:gs>
                    <a:gs pos="100000">
                      <a:srgbClr val="B21D30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</a:t>
            </a:r>
          </a:p>
          <a:p>
            <a:pPr algn="ctr"/>
            <a:r>
              <a:rPr lang="en-US" altLang="zh-CN" sz="3600" b="1" i="1" dirty="0">
                <a:gradFill>
                  <a:gsLst>
                    <a:gs pos="0">
                      <a:srgbClr val="D84744"/>
                    </a:gs>
                    <a:gs pos="37000">
                      <a:srgbClr val="C62F34"/>
                    </a:gs>
                    <a:gs pos="100000">
                      <a:srgbClr val="B21D30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PART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35E9CC54-DB97-AF48-9AC9-2245D0059C7B}"/>
              </a:ext>
            </a:extLst>
          </p:cNvPr>
          <p:cNvSpPr txBox="1"/>
          <p:nvPr/>
        </p:nvSpPr>
        <p:spPr>
          <a:xfrm>
            <a:off x="5564152" y="231427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企业文化概念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87FA1A76-FDAB-574F-9165-EE2FFBEFDE13}"/>
              </a:ext>
            </a:extLst>
          </p:cNvPr>
          <p:cNvSpPr txBox="1"/>
          <p:nvPr/>
        </p:nvSpPr>
        <p:spPr>
          <a:xfrm>
            <a:off x="5564151" y="3358628"/>
            <a:ext cx="4512927" cy="109695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视觉体系以企业理念系统为中心，借助企业的标志、名称字体、标准色系、辅助图案等基础设计系统，并将之全面应用到企业所有的可视系统中，使理念视觉化，达到统一、美观、易于识别的静态的形象效果。</a:t>
            </a:r>
          </a:p>
        </p:txBody>
      </p:sp>
      <p:cxnSp>
        <p:nvCxnSpPr>
          <p:cNvPr id="20" name="直接连接符 31">
            <a:extLst>
              <a:ext uri="{FF2B5EF4-FFF2-40B4-BE49-F238E27FC236}">
                <a16:creationId xmlns:a16="http://schemas.microsoft.com/office/drawing/2014/main" id="{E8C7EDA6-5206-EE40-976A-44FB3B9BE1CA}"/>
              </a:ext>
            </a:extLst>
          </p:cNvPr>
          <p:cNvCxnSpPr>
            <a:cxnSpLocks/>
          </p:cNvCxnSpPr>
          <p:nvPr/>
        </p:nvCxnSpPr>
        <p:spPr>
          <a:xfrm>
            <a:off x="5716210" y="3124923"/>
            <a:ext cx="331555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0">
            <a:extLst>
              <a:ext uri="{FF2B5EF4-FFF2-40B4-BE49-F238E27FC236}">
                <a16:creationId xmlns:a16="http://schemas.microsoft.com/office/drawing/2014/main" id="{CDA017B2-3147-4A41-8925-ACF9E32EBEE7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17" name="椭圆 15">
              <a:extLst>
                <a:ext uri="{FF2B5EF4-FFF2-40B4-BE49-F238E27FC236}">
                  <a16:creationId xmlns:a16="http://schemas.microsoft.com/office/drawing/2014/main" id="{05BFD7AB-5A7B-41AA-9AFC-9F13BD632630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18" name="Group 8">
              <a:extLst>
                <a:ext uri="{FF2B5EF4-FFF2-40B4-BE49-F238E27FC236}">
                  <a16:creationId xmlns:a16="http://schemas.microsoft.com/office/drawing/2014/main" id="{437B363B-55B5-4D02-81D6-41E484911816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19" name="组合 13">
                <a:extLst>
                  <a:ext uri="{FF2B5EF4-FFF2-40B4-BE49-F238E27FC236}">
                    <a16:creationId xmlns:a16="http://schemas.microsoft.com/office/drawing/2014/main" id="{DB96E514-B2DE-422C-8380-65FA0F24719E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22" name="任意多边形: 形状 14">
                  <a:extLst>
                    <a:ext uri="{FF2B5EF4-FFF2-40B4-BE49-F238E27FC236}">
                      <a16:creationId xmlns:a16="http://schemas.microsoft.com/office/drawing/2014/main" id="{F9D0663A-A6A2-46AC-8050-77AE401FDD40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3" name="椭圆 11">
                  <a:extLst>
                    <a:ext uri="{FF2B5EF4-FFF2-40B4-BE49-F238E27FC236}">
                      <a16:creationId xmlns:a16="http://schemas.microsoft.com/office/drawing/2014/main" id="{E0130656-C778-4615-B90E-084EC0EA4136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4" name="TextBox 7">
                  <a:extLst>
                    <a:ext uri="{FF2B5EF4-FFF2-40B4-BE49-F238E27FC236}">
                      <a16:creationId xmlns:a16="http://schemas.microsoft.com/office/drawing/2014/main" id="{623EDD83-AD86-4581-B823-F695A8E1C685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20" name="任意多边形 7">
                <a:extLst>
                  <a:ext uri="{FF2B5EF4-FFF2-40B4-BE49-F238E27FC236}">
                    <a16:creationId xmlns:a16="http://schemas.microsoft.com/office/drawing/2014/main" id="{E6F566A9-C779-47AA-B4A9-12E6D685A117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1" name="椭圆 10">
                <a:extLst>
                  <a:ext uri="{FF2B5EF4-FFF2-40B4-BE49-F238E27FC236}">
                    <a16:creationId xmlns:a16="http://schemas.microsoft.com/office/drawing/2014/main" id="{6645B3B2-04B5-49F0-8296-902E804A00FD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2" name="Shape 13030">
            <a:extLst>
              <a:ext uri="{FF2B5EF4-FFF2-40B4-BE49-F238E27FC236}">
                <a16:creationId xmlns:a16="http://schemas.microsoft.com/office/drawing/2014/main" id="{57523FC4-B097-5640-8DE6-FAC65DCB39C8}"/>
              </a:ext>
            </a:extLst>
          </p:cNvPr>
          <p:cNvSpPr/>
          <p:nvPr/>
        </p:nvSpPr>
        <p:spPr>
          <a:xfrm>
            <a:off x="1167130" y="2803109"/>
            <a:ext cx="1803401" cy="727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lnSpc>
                <a:spcPct val="90000"/>
              </a:lnSpc>
              <a:defRPr sz="1800"/>
            </a:pPr>
            <a:r>
              <a:rPr lang="en-US" sz="375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46</a:t>
            </a:r>
            <a:r>
              <a:rPr sz="375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%</a:t>
            </a:r>
          </a:p>
          <a:p>
            <a:pPr defTabSz="457200">
              <a:lnSpc>
                <a:spcPct val="90000"/>
              </a:lnSpc>
              <a:defRPr sz="1800"/>
            </a:pPr>
            <a:r>
              <a:rPr sz="150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Fact One</a:t>
            </a:r>
          </a:p>
        </p:txBody>
      </p:sp>
      <p:sp>
        <p:nvSpPr>
          <p:cNvPr id="3" name="Shape 13032">
            <a:extLst>
              <a:ext uri="{FF2B5EF4-FFF2-40B4-BE49-F238E27FC236}">
                <a16:creationId xmlns:a16="http://schemas.microsoft.com/office/drawing/2014/main" id="{0FB2E913-90AD-6346-9F5C-7283F47DEE14}"/>
              </a:ext>
            </a:extLst>
          </p:cNvPr>
          <p:cNvSpPr/>
          <p:nvPr/>
        </p:nvSpPr>
        <p:spPr>
          <a:xfrm>
            <a:off x="1148080" y="3850836"/>
            <a:ext cx="1804194" cy="1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  <a:miter lim="400000"/>
          </a:ln>
        </p:spPr>
        <p:txBody>
          <a:bodyPr lIns="60960" tIns="60960" rIns="60960" bIns="60960"/>
          <a:lstStyle/>
          <a:p>
            <a:pPr defTabSz="22860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Shape 13033">
            <a:extLst>
              <a:ext uri="{FF2B5EF4-FFF2-40B4-BE49-F238E27FC236}">
                <a16:creationId xmlns:a16="http://schemas.microsoft.com/office/drawing/2014/main" id="{ACC0A578-28A6-1B4E-8274-364077A58D59}"/>
              </a:ext>
            </a:extLst>
          </p:cNvPr>
          <p:cNvSpPr/>
          <p:nvPr/>
        </p:nvSpPr>
        <p:spPr>
          <a:xfrm>
            <a:off x="3976658" y="2803109"/>
            <a:ext cx="1803401" cy="727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lnSpc>
                <a:spcPct val="90000"/>
              </a:lnSpc>
              <a:defRPr sz="1800"/>
            </a:pPr>
            <a:r>
              <a:rPr lang="en-US" sz="375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87</a:t>
            </a:r>
            <a:r>
              <a:rPr sz="375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%</a:t>
            </a:r>
          </a:p>
          <a:p>
            <a:pPr defTabSz="457200">
              <a:lnSpc>
                <a:spcPct val="90000"/>
              </a:lnSpc>
              <a:defRPr sz="1800"/>
            </a:pPr>
            <a:r>
              <a:rPr sz="15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Fact Two</a:t>
            </a:r>
          </a:p>
        </p:txBody>
      </p:sp>
      <p:sp>
        <p:nvSpPr>
          <p:cNvPr id="5" name="Shape 13035">
            <a:extLst>
              <a:ext uri="{FF2B5EF4-FFF2-40B4-BE49-F238E27FC236}">
                <a16:creationId xmlns:a16="http://schemas.microsoft.com/office/drawing/2014/main" id="{5B42FC6D-2929-CB44-9212-EF1A485CD73F}"/>
              </a:ext>
            </a:extLst>
          </p:cNvPr>
          <p:cNvSpPr/>
          <p:nvPr/>
        </p:nvSpPr>
        <p:spPr>
          <a:xfrm>
            <a:off x="3970308" y="3850836"/>
            <a:ext cx="1804194" cy="1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  <a:miter lim="400000"/>
          </a:ln>
        </p:spPr>
        <p:txBody>
          <a:bodyPr lIns="60960" tIns="60960" rIns="60960" bIns="60960"/>
          <a:lstStyle/>
          <a:p>
            <a:pPr defTabSz="22860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Shape 13030">
            <a:extLst>
              <a:ext uri="{FF2B5EF4-FFF2-40B4-BE49-F238E27FC236}">
                <a16:creationId xmlns:a16="http://schemas.microsoft.com/office/drawing/2014/main" id="{C7FA6FC9-AB9D-9740-99FA-0F9FCCE72A7B}"/>
              </a:ext>
            </a:extLst>
          </p:cNvPr>
          <p:cNvSpPr/>
          <p:nvPr/>
        </p:nvSpPr>
        <p:spPr>
          <a:xfrm>
            <a:off x="6623050" y="2803109"/>
            <a:ext cx="1803401" cy="727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lnSpc>
                <a:spcPct val="90000"/>
              </a:lnSpc>
              <a:defRPr sz="1800"/>
            </a:pPr>
            <a:r>
              <a:rPr lang="en-US" sz="375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46</a:t>
            </a:r>
            <a:r>
              <a:rPr sz="375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%</a:t>
            </a:r>
          </a:p>
          <a:p>
            <a:pPr defTabSz="457200">
              <a:lnSpc>
                <a:spcPct val="90000"/>
              </a:lnSpc>
              <a:defRPr sz="1800"/>
            </a:pPr>
            <a:r>
              <a:rPr sz="1500" dirty="0">
                <a:solidFill>
                  <a:schemeClr val="accent2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Fact One</a:t>
            </a:r>
          </a:p>
        </p:txBody>
      </p:sp>
      <p:sp>
        <p:nvSpPr>
          <p:cNvPr id="7" name="Shape 13032">
            <a:extLst>
              <a:ext uri="{FF2B5EF4-FFF2-40B4-BE49-F238E27FC236}">
                <a16:creationId xmlns:a16="http://schemas.microsoft.com/office/drawing/2014/main" id="{332BC8A2-33B2-F34E-A6E9-409E740CD598}"/>
              </a:ext>
            </a:extLst>
          </p:cNvPr>
          <p:cNvSpPr/>
          <p:nvPr/>
        </p:nvSpPr>
        <p:spPr>
          <a:xfrm>
            <a:off x="6604000" y="3850836"/>
            <a:ext cx="1804194" cy="1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  <a:miter lim="400000"/>
          </a:ln>
        </p:spPr>
        <p:txBody>
          <a:bodyPr lIns="60960" tIns="60960" rIns="60960" bIns="60960"/>
          <a:lstStyle/>
          <a:p>
            <a:pPr defTabSz="22860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Shape 13033">
            <a:extLst>
              <a:ext uri="{FF2B5EF4-FFF2-40B4-BE49-F238E27FC236}">
                <a16:creationId xmlns:a16="http://schemas.microsoft.com/office/drawing/2014/main" id="{E28D6374-38F3-A84F-8CB6-483289295606}"/>
              </a:ext>
            </a:extLst>
          </p:cNvPr>
          <p:cNvSpPr/>
          <p:nvPr/>
        </p:nvSpPr>
        <p:spPr>
          <a:xfrm>
            <a:off x="9432578" y="2803109"/>
            <a:ext cx="1803401" cy="727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lnSpc>
                <a:spcPct val="90000"/>
              </a:lnSpc>
              <a:defRPr sz="1800"/>
            </a:pPr>
            <a:r>
              <a:rPr lang="en-US" sz="375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87</a:t>
            </a:r>
            <a:r>
              <a:rPr sz="375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%</a:t>
            </a:r>
          </a:p>
          <a:p>
            <a:pPr defTabSz="457200">
              <a:lnSpc>
                <a:spcPct val="90000"/>
              </a:lnSpc>
              <a:defRPr sz="1800"/>
            </a:pPr>
            <a:r>
              <a:rPr sz="15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old"/>
                <a:sym typeface="思源黑体" panose="020B0500000000000000" pitchFamily="34" charset="-122"/>
              </a:rPr>
              <a:t>Fact Two</a:t>
            </a:r>
          </a:p>
        </p:txBody>
      </p:sp>
      <p:sp>
        <p:nvSpPr>
          <p:cNvPr id="9" name="Shape 13035">
            <a:extLst>
              <a:ext uri="{FF2B5EF4-FFF2-40B4-BE49-F238E27FC236}">
                <a16:creationId xmlns:a16="http://schemas.microsoft.com/office/drawing/2014/main" id="{58901C61-3A47-4E4E-97AD-3ADCEC557CA1}"/>
              </a:ext>
            </a:extLst>
          </p:cNvPr>
          <p:cNvSpPr/>
          <p:nvPr/>
        </p:nvSpPr>
        <p:spPr>
          <a:xfrm>
            <a:off x="9426228" y="3850836"/>
            <a:ext cx="1804194" cy="1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ot"/>
            <a:miter lim="400000"/>
          </a:ln>
        </p:spPr>
        <p:txBody>
          <a:bodyPr lIns="60960" tIns="60960" rIns="60960" bIns="60960"/>
          <a:lstStyle/>
          <a:p>
            <a:pPr defTabSz="22860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0F4FA5D-AAD8-DF42-8D29-9459EF3261CA}"/>
              </a:ext>
            </a:extLst>
          </p:cNvPr>
          <p:cNvSpPr/>
          <p:nvPr/>
        </p:nvSpPr>
        <p:spPr>
          <a:xfrm>
            <a:off x="1003103" y="4171442"/>
            <a:ext cx="1949172" cy="21167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常怀敬客之心，常思近客之道，常修利客之为。 金奖，银奖，不如客户的夸奖；金杯，银杯，不如客户的口碑。    </a:t>
            </a: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327EF3-6841-9B47-91E6-5E098DFBADBF}"/>
              </a:ext>
            </a:extLst>
          </p:cNvPr>
          <p:cNvSpPr/>
          <p:nvPr/>
        </p:nvSpPr>
        <p:spPr>
          <a:xfrm>
            <a:off x="3897819" y="4171442"/>
            <a:ext cx="1949172" cy="21167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常怀敬客之心，常思近客之道，常修利客之为。 金奖，银奖，不如客户的夸奖；金杯，银杯，不如客户的口碑。    </a:t>
            </a: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EE30ED4-FE62-4547-8E67-78E0CB978E9D}"/>
              </a:ext>
            </a:extLst>
          </p:cNvPr>
          <p:cNvSpPr/>
          <p:nvPr/>
        </p:nvSpPr>
        <p:spPr>
          <a:xfrm>
            <a:off x="6604000" y="4171442"/>
            <a:ext cx="1949172" cy="21167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常怀敬客之心，常思近客之道，常修利客之为。 金奖，银奖，不如客户的夸奖；金杯，银杯，不如客户的口碑。    </a:t>
            </a: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B23F7E4-31C9-1E4E-B0C7-DC1D82C1AA3F}"/>
              </a:ext>
            </a:extLst>
          </p:cNvPr>
          <p:cNvSpPr/>
          <p:nvPr/>
        </p:nvSpPr>
        <p:spPr>
          <a:xfrm>
            <a:off x="9426228" y="4171442"/>
            <a:ext cx="1949172" cy="21167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常怀敬客之心，常思近客之道，常修利客之为。 金奖，银奖，不如客户的夸奖；金杯，银杯，不如客户的口碑。    </a:t>
            </a: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461CE75-4159-DA4D-9CD3-0E05B0DAFD52}"/>
              </a:ext>
            </a:extLst>
          </p:cNvPr>
          <p:cNvSpPr txBox="1"/>
          <p:nvPr/>
        </p:nvSpPr>
        <p:spPr>
          <a:xfrm>
            <a:off x="4872405" y="1333360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关键行为准则</a:t>
            </a: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Google Shape;86;p19">
            <a:extLst>
              <a:ext uri="{FF2B5EF4-FFF2-40B4-BE49-F238E27FC236}">
                <a16:creationId xmlns:a16="http://schemas.microsoft.com/office/drawing/2014/main" id="{FB0B218C-383D-4244-A8FA-5F37EAA2330E}"/>
              </a:ext>
            </a:extLst>
          </p:cNvPr>
          <p:cNvSpPr txBox="1"/>
          <p:nvPr/>
        </p:nvSpPr>
        <p:spPr>
          <a:xfrm>
            <a:off x="4550395" y="899090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29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36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3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9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31">
            <a:extLst>
              <a:ext uri="{FF2B5EF4-FFF2-40B4-BE49-F238E27FC236}">
                <a16:creationId xmlns:a16="http://schemas.microsoft.com/office/drawing/2014/main" id="{34ACD392-FEA2-4D63-904C-8393C6F569CE}"/>
              </a:ext>
            </a:extLst>
          </p:cNvPr>
          <p:cNvSpPr/>
          <p:nvPr/>
        </p:nvSpPr>
        <p:spPr>
          <a:xfrm>
            <a:off x="1311968" y="1759901"/>
            <a:ext cx="5549306" cy="2454442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>
            <a:blip r:embed="rId3"/>
            <a:stretch>
              <a:fillRect t="-25008" b="-25008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alibri"/>
              <a:sym typeface="思源黑体" panose="020B0500000000000000" pitchFamily="34" charset="-122"/>
            </a:endParaRPr>
          </a:p>
        </p:txBody>
      </p:sp>
      <p:sp>
        <p:nvSpPr>
          <p:cNvPr id="3" name="Google Shape;235;p31">
            <a:extLst>
              <a:ext uri="{FF2B5EF4-FFF2-40B4-BE49-F238E27FC236}">
                <a16:creationId xmlns:a16="http://schemas.microsoft.com/office/drawing/2014/main" id="{2674D165-6D47-43FA-9A80-23B102812774}"/>
              </a:ext>
            </a:extLst>
          </p:cNvPr>
          <p:cNvSpPr/>
          <p:nvPr/>
        </p:nvSpPr>
        <p:spPr>
          <a:xfrm>
            <a:off x="7089913" y="1762540"/>
            <a:ext cx="4861455" cy="4849404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>
            <a:blip r:embed="rId4"/>
            <a:stretch>
              <a:fillRect l="-39559" r="-39559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alibri"/>
              <a:sym typeface="思源黑体" panose="020B0500000000000000" pitchFamily="34" charset="-122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6E4E31-B0EB-44E7-ABD0-11E536CA2A69}"/>
              </a:ext>
            </a:extLst>
          </p:cNvPr>
          <p:cNvSpPr/>
          <p:nvPr/>
        </p:nvSpPr>
        <p:spPr>
          <a:xfrm>
            <a:off x="3523130" y="0"/>
            <a:ext cx="4572000" cy="2245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FDF8DE-D03E-4DE6-8754-4611FC2C9260}"/>
              </a:ext>
            </a:extLst>
          </p:cNvPr>
          <p:cNvSpPr/>
          <p:nvPr/>
        </p:nvSpPr>
        <p:spPr>
          <a:xfrm>
            <a:off x="0" y="3227294"/>
            <a:ext cx="4679576" cy="2752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A83E974-F15E-461C-A638-394C22A1A55E}"/>
              </a:ext>
            </a:extLst>
          </p:cNvPr>
          <p:cNvSpPr/>
          <p:nvPr/>
        </p:nvSpPr>
        <p:spPr>
          <a:xfrm>
            <a:off x="3833571" y="4357808"/>
            <a:ext cx="84600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ABC1B54E-1044-416D-90FB-1D2F13348AFE}"/>
              </a:ext>
            </a:extLst>
          </p:cNvPr>
          <p:cNvSpPr txBox="1"/>
          <p:nvPr/>
        </p:nvSpPr>
        <p:spPr>
          <a:xfrm>
            <a:off x="5102088" y="4551488"/>
            <a:ext cx="139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 panose="020F0502020204030203" pitchFamily="34" charset="0"/>
                <a:sym typeface="思源黑体" panose="020B0500000000000000" pitchFamily="34" charset="-122"/>
              </a:rPr>
              <a:t>No.132</a:t>
            </a:r>
            <a:endParaRPr lang="en-US" sz="2400" b="0" i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1FCADFCC-EE8F-4B30-9D3D-9CB18F4983C8}"/>
              </a:ext>
            </a:extLst>
          </p:cNvPr>
          <p:cNvSpPr/>
          <p:nvPr/>
        </p:nvSpPr>
        <p:spPr>
          <a:xfrm>
            <a:off x="5102088" y="5098100"/>
            <a:ext cx="1759186" cy="160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关键行为准则不需要大家全部背诵，但要求我们在制定政策和规章制度时依照关键行为准则</a:t>
            </a:r>
          </a:p>
          <a:p>
            <a:pPr lvl="0">
              <a:lnSpc>
                <a:spcPts val="2000"/>
              </a:lnSpc>
              <a:defRPr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50F1EB8-CB94-45DA-A094-5BEDA79B1ED2}"/>
              </a:ext>
            </a:extLst>
          </p:cNvPr>
          <p:cNvSpPr txBox="1"/>
          <p:nvPr/>
        </p:nvSpPr>
        <p:spPr>
          <a:xfrm>
            <a:off x="609784" y="3657711"/>
            <a:ext cx="2515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企业文化的作用</a:t>
            </a:r>
          </a:p>
          <a:p>
            <a:endParaRPr lang="zh-CN" altLang="en-US" sz="3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Google Shape;86;p19">
            <a:extLst>
              <a:ext uri="{FF2B5EF4-FFF2-40B4-BE49-F238E27FC236}">
                <a16:creationId xmlns:a16="http://schemas.microsoft.com/office/drawing/2014/main" id="{D930E085-24E3-489B-8027-8FF7B2A6B877}"/>
              </a:ext>
            </a:extLst>
          </p:cNvPr>
          <p:cNvSpPr txBox="1"/>
          <p:nvPr/>
        </p:nvSpPr>
        <p:spPr>
          <a:xfrm>
            <a:off x="678772" y="4858040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7B3687E4-EB6A-4650-B6EA-343FDFDE6A09}"/>
              </a:ext>
            </a:extLst>
          </p:cNvPr>
          <p:cNvSpPr txBox="1"/>
          <p:nvPr/>
        </p:nvSpPr>
        <p:spPr>
          <a:xfrm>
            <a:off x="4217303" y="709740"/>
            <a:ext cx="3183654" cy="109695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你能用钱买到一个人的时间，你能用钱买到劳动，但你不能用钱买到热情，你不能用钱买到主动。</a:t>
            </a:r>
          </a:p>
          <a:p>
            <a:pPr lvl="0" defTabSz="1217930">
              <a:lnSpc>
                <a:spcPts val="2000"/>
              </a:lnSpc>
              <a:defRPr/>
            </a:pPr>
            <a:endParaRPr lang="zh-CN" altLang="en-US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93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0">
            <a:extLst>
              <a:ext uri="{FF2B5EF4-FFF2-40B4-BE49-F238E27FC236}">
                <a16:creationId xmlns:a16="http://schemas.microsoft.com/office/drawing/2014/main" id="{9BDB425D-D3D7-4A85-AAD7-314E89DC574D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75" name="椭圆 15">
              <a:extLst>
                <a:ext uri="{FF2B5EF4-FFF2-40B4-BE49-F238E27FC236}">
                  <a16:creationId xmlns:a16="http://schemas.microsoft.com/office/drawing/2014/main" id="{30EFC140-0454-48B9-98CD-91A1DC09FB35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76" name="Group 8">
              <a:extLst>
                <a:ext uri="{FF2B5EF4-FFF2-40B4-BE49-F238E27FC236}">
                  <a16:creationId xmlns:a16="http://schemas.microsoft.com/office/drawing/2014/main" id="{815DD473-A055-47DB-8064-122FD9C4B974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77" name="组合 13">
                <a:extLst>
                  <a:ext uri="{FF2B5EF4-FFF2-40B4-BE49-F238E27FC236}">
                    <a16:creationId xmlns:a16="http://schemas.microsoft.com/office/drawing/2014/main" id="{32CFB586-E23F-4248-A865-6EA2B2CB11CE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80" name="任意多边形: 形状 14">
                  <a:extLst>
                    <a:ext uri="{FF2B5EF4-FFF2-40B4-BE49-F238E27FC236}">
                      <a16:creationId xmlns:a16="http://schemas.microsoft.com/office/drawing/2014/main" id="{EA4F2BE4-8480-4390-8C13-1DB680225031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02" name="椭圆 11">
                  <a:extLst>
                    <a:ext uri="{FF2B5EF4-FFF2-40B4-BE49-F238E27FC236}">
                      <a16:creationId xmlns:a16="http://schemas.microsoft.com/office/drawing/2014/main" id="{DE77E0B7-56F0-4BB7-8461-9BE598986254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03" name="TextBox 7">
                  <a:extLst>
                    <a:ext uri="{FF2B5EF4-FFF2-40B4-BE49-F238E27FC236}">
                      <a16:creationId xmlns:a16="http://schemas.microsoft.com/office/drawing/2014/main" id="{2F37FC1A-533E-4FED-BB2C-8E91E0807FD7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78" name="任意多边形 7">
                <a:extLst>
                  <a:ext uri="{FF2B5EF4-FFF2-40B4-BE49-F238E27FC236}">
                    <a16:creationId xmlns:a16="http://schemas.microsoft.com/office/drawing/2014/main" id="{C896C1E0-2B36-40F7-BA25-C0C7719373B9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79" name="椭圆 10">
                <a:extLst>
                  <a:ext uri="{FF2B5EF4-FFF2-40B4-BE49-F238E27FC236}">
                    <a16:creationId xmlns:a16="http://schemas.microsoft.com/office/drawing/2014/main" id="{9A73312B-A189-4433-9CE0-63D1DA3A9F30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42" name="Freeform 41">
            <a:extLst>
              <a:ext uri="{FF2B5EF4-FFF2-40B4-BE49-F238E27FC236}">
                <a16:creationId xmlns:a16="http://schemas.microsoft.com/office/drawing/2014/main" id="{DC6187B8-67A0-8743-B800-01576D6FD581}"/>
              </a:ext>
            </a:extLst>
          </p:cNvPr>
          <p:cNvSpPr/>
          <p:nvPr/>
        </p:nvSpPr>
        <p:spPr>
          <a:xfrm rot="10800000">
            <a:off x="1570114" y="3456337"/>
            <a:ext cx="4611797" cy="1237288"/>
          </a:xfrm>
          <a:custGeom>
            <a:avLst/>
            <a:gdLst>
              <a:gd name="connsiteX0" fmla="*/ 0 w 4746171"/>
              <a:gd name="connsiteY0" fmla="*/ 808205 h 2114490"/>
              <a:gd name="connsiteX1" fmla="*/ 2815771 w 4746171"/>
              <a:gd name="connsiteY1" fmla="*/ 53462 h 2114490"/>
              <a:gd name="connsiteX2" fmla="*/ 4746171 w 4746171"/>
              <a:gd name="connsiteY2" fmla="*/ 2114490 h 21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6171" h="2114490">
                <a:moveTo>
                  <a:pt x="0" y="808205"/>
                </a:moveTo>
                <a:cubicBezTo>
                  <a:pt x="1012371" y="321976"/>
                  <a:pt x="2024742" y="-164252"/>
                  <a:pt x="2815771" y="53462"/>
                </a:cubicBezTo>
                <a:cubicBezTo>
                  <a:pt x="3606800" y="271176"/>
                  <a:pt x="4176485" y="1192833"/>
                  <a:pt x="4746171" y="211449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66A6573A-A345-8F45-AA61-41E566DBD692}"/>
              </a:ext>
            </a:extLst>
          </p:cNvPr>
          <p:cNvSpPr/>
          <p:nvPr/>
        </p:nvSpPr>
        <p:spPr>
          <a:xfrm rot="10800000">
            <a:off x="2348675" y="3523492"/>
            <a:ext cx="3861134" cy="1240501"/>
          </a:xfrm>
          <a:custGeom>
            <a:avLst/>
            <a:gdLst>
              <a:gd name="connsiteX0" fmla="*/ 0 w 3962400"/>
              <a:gd name="connsiteY0" fmla="*/ 900781 h 2119981"/>
              <a:gd name="connsiteX1" fmla="*/ 1915885 w 3962400"/>
              <a:gd name="connsiteY1" fmla="*/ 44438 h 2119981"/>
              <a:gd name="connsiteX2" fmla="*/ 3962400 w 3962400"/>
              <a:gd name="connsiteY2" fmla="*/ 2119981 h 211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2119981">
                <a:moveTo>
                  <a:pt x="0" y="900781"/>
                </a:moveTo>
                <a:cubicBezTo>
                  <a:pt x="627742" y="371009"/>
                  <a:pt x="1255485" y="-158762"/>
                  <a:pt x="1915885" y="44438"/>
                </a:cubicBezTo>
                <a:cubicBezTo>
                  <a:pt x="2576285" y="247638"/>
                  <a:pt x="3269342" y="1183809"/>
                  <a:pt x="3962400" y="2119981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4B22898A-C411-0A42-A053-D61E97C55C8D}"/>
              </a:ext>
            </a:extLst>
          </p:cNvPr>
          <p:cNvSpPr/>
          <p:nvPr/>
        </p:nvSpPr>
        <p:spPr>
          <a:xfrm rot="10800000">
            <a:off x="3459199" y="3803316"/>
            <a:ext cx="2764557" cy="1156850"/>
          </a:xfrm>
          <a:custGeom>
            <a:avLst/>
            <a:gdLst>
              <a:gd name="connsiteX0" fmla="*/ 0 w 2876729"/>
              <a:gd name="connsiteY0" fmla="*/ 1089233 h 1977026"/>
              <a:gd name="connsiteX1" fmla="*/ 1190171 w 2876729"/>
              <a:gd name="connsiteY1" fmla="*/ 15176 h 1977026"/>
              <a:gd name="connsiteX2" fmla="*/ 2728686 w 2876729"/>
              <a:gd name="connsiteY2" fmla="*/ 1800433 h 1977026"/>
              <a:gd name="connsiteX3" fmla="*/ 2728686 w 2876729"/>
              <a:gd name="connsiteY3" fmla="*/ 1814948 h 197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729" h="1977026">
                <a:moveTo>
                  <a:pt x="0" y="1089233"/>
                </a:moveTo>
                <a:cubicBezTo>
                  <a:pt x="367695" y="492938"/>
                  <a:pt x="735390" y="-103357"/>
                  <a:pt x="1190171" y="15176"/>
                </a:cubicBezTo>
                <a:cubicBezTo>
                  <a:pt x="1644952" y="133709"/>
                  <a:pt x="2472267" y="1500471"/>
                  <a:pt x="2728686" y="1800433"/>
                </a:cubicBezTo>
                <a:cubicBezTo>
                  <a:pt x="2985105" y="2100395"/>
                  <a:pt x="2856895" y="1957671"/>
                  <a:pt x="2728686" y="1814948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92AF3A87-1AA9-3F4D-865F-CA7B0D0EC14A}"/>
              </a:ext>
            </a:extLst>
          </p:cNvPr>
          <p:cNvSpPr/>
          <p:nvPr/>
        </p:nvSpPr>
        <p:spPr>
          <a:xfrm>
            <a:off x="6123408" y="2088659"/>
            <a:ext cx="4392094" cy="1385708"/>
          </a:xfrm>
          <a:custGeom>
            <a:avLst/>
            <a:gdLst>
              <a:gd name="connsiteX0" fmla="*/ 0 w 4746171"/>
              <a:gd name="connsiteY0" fmla="*/ 808205 h 2114490"/>
              <a:gd name="connsiteX1" fmla="*/ 2815771 w 4746171"/>
              <a:gd name="connsiteY1" fmla="*/ 53462 h 2114490"/>
              <a:gd name="connsiteX2" fmla="*/ 4746171 w 4746171"/>
              <a:gd name="connsiteY2" fmla="*/ 2114490 h 21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6171" h="2114490">
                <a:moveTo>
                  <a:pt x="0" y="808205"/>
                </a:moveTo>
                <a:cubicBezTo>
                  <a:pt x="1012371" y="321976"/>
                  <a:pt x="2024742" y="-164252"/>
                  <a:pt x="2815771" y="53462"/>
                </a:cubicBezTo>
                <a:cubicBezTo>
                  <a:pt x="3606800" y="271176"/>
                  <a:pt x="4176485" y="1192833"/>
                  <a:pt x="4746171" y="211449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F13806C4-2451-A946-9E28-DA4864400363}"/>
              </a:ext>
            </a:extLst>
          </p:cNvPr>
          <p:cNvSpPr/>
          <p:nvPr/>
        </p:nvSpPr>
        <p:spPr>
          <a:xfrm>
            <a:off x="6096546" y="2017902"/>
            <a:ext cx="3666795" cy="1389307"/>
          </a:xfrm>
          <a:custGeom>
            <a:avLst/>
            <a:gdLst>
              <a:gd name="connsiteX0" fmla="*/ 0 w 3962400"/>
              <a:gd name="connsiteY0" fmla="*/ 900781 h 2119981"/>
              <a:gd name="connsiteX1" fmla="*/ 1915885 w 3962400"/>
              <a:gd name="connsiteY1" fmla="*/ 44438 h 2119981"/>
              <a:gd name="connsiteX2" fmla="*/ 3962400 w 3962400"/>
              <a:gd name="connsiteY2" fmla="*/ 2119981 h 211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2119981">
                <a:moveTo>
                  <a:pt x="0" y="900781"/>
                </a:moveTo>
                <a:cubicBezTo>
                  <a:pt x="627742" y="371009"/>
                  <a:pt x="1255485" y="-158762"/>
                  <a:pt x="1915885" y="44438"/>
                </a:cubicBezTo>
                <a:cubicBezTo>
                  <a:pt x="2576285" y="247638"/>
                  <a:pt x="3269342" y="1183809"/>
                  <a:pt x="3962400" y="2119981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F4206197-880D-7244-A10E-93F7EF3A2164}"/>
              </a:ext>
            </a:extLst>
          </p:cNvPr>
          <p:cNvSpPr/>
          <p:nvPr/>
        </p:nvSpPr>
        <p:spPr>
          <a:xfrm>
            <a:off x="6083114" y="1831766"/>
            <a:ext cx="2662118" cy="1295623"/>
          </a:xfrm>
          <a:custGeom>
            <a:avLst/>
            <a:gdLst>
              <a:gd name="connsiteX0" fmla="*/ 0 w 2876729"/>
              <a:gd name="connsiteY0" fmla="*/ 1089233 h 1977026"/>
              <a:gd name="connsiteX1" fmla="*/ 1190171 w 2876729"/>
              <a:gd name="connsiteY1" fmla="*/ 15176 h 1977026"/>
              <a:gd name="connsiteX2" fmla="*/ 2728686 w 2876729"/>
              <a:gd name="connsiteY2" fmla="*/ 1800433 h 1977026"/>
              <a:gd name="connsiteX3" fmla="*/ 2728686 w 2876729"/>
              <a:gd name="connsiteY3" fmla="*/ 1814948 h 197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729" h="1977026">
                <a:moveTo>
                  <a:pt x="0" y="1089233"/>
                </a:moveTo>
                <a:cubicBezTo>
                  <a:pt x="367695" y="492938"/>
                  <a:pt x="735390" y="-103357"/>
                  <a:pt x="1190171" y="15176"/>
                </a:cubicBezTo>
                <a:cubicBezTo>
                  <a:pt x="1644952" y="133709"/>
                  <a:pt x="2472267" y="1500471"/>
                  <a:pt x="2728686" y="1800433"/>
                </a:cubicBezTo>
                <a:cubicBezTo>
                  <a:pt x="2985105" y="2100395"/>
                  <a:pt x="2856895" y="1957671"/>
                  <a:pt x="2728686" y="1814948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403CAE32-6177-4349-9073-D4A95A177E5A}"/>
              </a:ext>
            </a:extLst>
          </p:cNvPr>
          <p:cNvSpPr/>
          <p:nvPr/>
        </p:nvSpPr>
        <p:spPr>
          <a:xfrm>
            <a:off x="8529259" y="3839634"/>
            <a:ext cx="603058" cy="589997"/>
          </a:xfrm>
          <a:custGeom>
            <a:avLst/>
            <a:gdLst>
              <a:gd name="connsiteX0" fmla="*/ 0 w 1322296"/>
              <a:gd name="connsiteY0" fmla="*/ 0 h 637561"/>
              <a:gd name="connsiteX1" fmla="*/ 1322296 w 1322296"/>
              <a:gd name="connsiteY1" fmla="*/ 0 h 637561"/>
              <a:gd name="connsiteX2" fmla="*/ 1322296 w 1322296"/>
              <a:gd name="connsiteY2" fmla="*/ 637561 h 637561"/>
              <a:gd name="connsiteX3" fmla="*/ 0 w 1322296"/>
              <a:gd name="connsiteY3" fmla="*/ 637561 h 637561"/>
              <a:gd name="connsiteX4" fmla="*/ 0 w 1322296"/>
              <a:gd name="connsiteY4" fmla="*/ 0 h 63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296" h="637561">
                <a:moveTo>
                  <a:pt x="0" y="0"/>
                </a:moveTo>
                <a:lnTo>
                  <a:pt x="1322296" y="0"/>
                </a:lnTo>
                <a:lnTo>
                  <a:pt x="1322296" y="637561"/>
                </a:lnTo>
                <a:lnTo>
                  <a:pt x="0" y="637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048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200" kern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Step 1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F2C6CF0A-ED7F-0347-B352-C118EDEBF38D}"/>
              </a:ext>
            </a:extLst>
          </p:cNvPr>
          <p:cNvSpPr/>
          <p:nvPr/>
        </p:nvSpPr>
        <p:spPr>
          <a:xfrm>
            <a:off x="9522935" y="4047990"/>
            <a:ext cx="603058" cy="589997"/>
          </a:xfrm>
          <a:custGeom>
            <a:avLst/>
            <a:gdLst>
              <a:gd name="connsiteX0" fmla="*/ 0 w 1322296"/>
              <a:gd name="connsiteY0" fmla="*/ 0 h 637561"/>
              <a:gd name="connsiteX1" fmla="*/ 1322296 w 1322296"/>
              <a:gd name="connsiteY1" fmla="*/ 0 h 637561"/>
              <a:gd name="connsiteX2" fmla="*/ 1322296 w 1322296"/>
              <a:gd name="connsiteY2" fmla="*/ 637561 h 637561"/>
              <a:gd name="connsiteX3" fmla="*/ 0 w 1322296"/>
              <a:gd name="connsiteY3" fmla="*/ 637561 h 637561"/>
              <a:gd name="connsiteX4" fmla="*/ 0 w 1322296"/>
              <a:gd name="connsiteY4" fmla="*/ 0 h 63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296" h="637561">
                <a:moveTo>
                  <a:pt x="0" y="0"/>
                </a:moveTo>
                <a:lnTo>
                  <a:pt x="1322296" y="0"/>
                </a:lnTo>
                <a:lnTo>
                  <a:pt x="1322296" y="637561"/>
                </a:lnTo>
                <a:lnTo>
                  <a:pt x="0" y="637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048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200" kern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Step 2</a:t>
            </a: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48736EB6-5F9B-314F-A8D5-C2D86D57ED13}"/>
              </a:ext>
            </a:extLst>
          </p:cNvPr>
          <p:cNvSpPr/>
          <p:nvPr/>
        </p:nvSpPr>
        <p:spPr>
          <a:xfrm>
            <a:off x="10317382" y="3908193"/>
            <a:ext cx="603058" cy="589997"/>
          </a:xfrm>
          <a:custGeom>
            <a:avLst/>
            <a:gdLst>
              <a:gd name="connsiteX0" fmla="*/ 0 w 1322296"/>
              <a:gd name="connsiteY0" fmla="*/ 0 h 637561"/>
              <a:gd name="connsiteX1" fmla="*/ 1322296 w 1322296"/>
              <a:gd name="connsiteY1" fmla="*/ 0 h 637561"/>
              <a:gd name="connsiteX2" fmla="*/ 1322296 w 1322296"/>
              <a:gd name="connsiteY2" fmla="*/ 637561 h 637561"/>
              <a:gd name="connsiteX3" fmla="*/ 0 w 1322296"/>
              <a:gd name="connsiteY3" fmla="*/ 637561 h 637561"/>
              <a:gd name="connsiteX4" fmla="*/ 0 w 1322296"/>
              <a:gd name="connsiteY4" fmla="*/ 0 h 63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296" h="637561">
                <a:moveTo>
                  <a:pt x="0" y="0"/>
                </a:moveTo>
                <a:lnTo>
                  <a:pt x="1322296" y="0"/>
                </a:lnTo>
                <a:lnTo>
                  <a:pt x="1322296" y="637561"/>
                </a:lnTo>
                <a:lnTo>
                  <a:pt x="0" y="637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048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200" kern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Step 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2A8CC0-B7DB-4E43-924D-51D3464A64DC}"/>
              </a:ext>
            </a:extLst>
          </p:cNvPr>
          <p:cNvGrpSpPr/>
          <p:nvPr/>
        </p:nvGrpSpPr>
        <p:grpSpPr>
          <a:xfrm>
            <a:off x="10319522" y="3414802"/>
            <a:ext cx="590646" cy="590646"/>
            <a:chOff x="10673936" y="3346491"/>
            <a:chExt cx="638262" cy="63826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2495F39-A9F9-4246-9F5A-AC916F7101B3}"/>
                </a:ext>
              </a:extLst>
            </p:cNvPr>
            <p:cNvSpPr/>
            <p:nvPr/>
          </p:nvSpPr>
          <p:spPr>
            <a:xfrm>
              <a:off x="10673936" y="3346491"/>
              <a:ext cx="638262" cy="6382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623230"/>
                <a:satOff val="-8986"/>
                <a:lumOff val="-169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3" name="Freeform 73">
              <a:extLst>
                <a:ext uri="{FF2B5EF4-FFF2-40B4-BE49-F238E27FC236}">
                  <a16:creationId xmlns:a16="http://schemas.microsoft.com/office/drawing/2014/main" id="{4B46D92F-AEBE-7D43-BB12-FD4A885E6D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840011" y="3505988"/>
              <a:ext cx="275627" cy="314192"/>
            </a:xfrm>
            <a:custGeom>
              <a:avLst/>
              <a:gdLst>
                <a:gd name="T0" fmla="*/ 191 w 205"/>
                <a:gd name="T1" fmla="*/ 37 h 234"/>
                <a:gd name="T2" fmla="*/ 182 w 205"/>
                <a:gd name="T3" fmla="*/ 10 h 234"/>
                <a:gd name="T4" fmla="*/ 168 w 205"/>
                <a:gd name="T5" fmla="*/ 0 h 234"/>
                <a:gd name="T6" fmla="*/ 37 w 205"/>
                <a:gd name="T7" fmla="*/ 0 h 234"/>
                <a:gd name="T8" fmla="*/ 23 w 205"/>
                <a:gd name="T9" fmla="*/ 10 h 234"/>
                <a:gd name="T10" fmla="*/ 14 w 205"/>
                <a:gd name="T11" fmla="*/ 37 h 234"/>
                <a:gd name="T12" fmla="*/ 0 w 205"/>
                <a:gd name="T13" fmla="*/ 51 h 234"/>
                <a:gd name="T14" fmla="*/ 0 w 205"/>
                <a:gd name="T15" fmla="*/ 73 h 234"/>
                <a:gd name="T16" fmla="*/ 15 w 205"/>
                <a:gd name="T17" fmla="*/ 88 h 234"/>
                <a:gd name="T18" fmla="*/ 22 w 205"/>
                <a:gd name="T19" fmla="*/ 88 h 234"/>
                <a:gd name="T20" fmla="*/ 22 w 205"/>
                <a:gd name="T21" fmla="*/ 89 h 234"/>
                <a:gd name="T22" fmla="*/ 37 w 205"/>
                <a:gd name="T23" fmla="*/ 221 h 234"/>
                <a:gd name="T24" fmla="*/ 51 w 205"/>
                <a:gd name="T25" fmla="*/ 234 h 234"/>
                <a:gd name="T26" fmla="*/ 153 w 205"/>
                <a:gd name="T27" fmla="*/ 234 h 234"/>
                <a:gd name="T28" fmla="*/ 168 w 205"/>
                <a:gd name="T29" fmla="*/ 221 h 234"/>
                <a:gd name="T30" fmla="*/ 183 w 205"/>
                <a:gd name="T31" fmla="*/ 89 h 234"/>
                <a:gd name="T32" fmla="*/ 182 w 205"/>
                <a:gd name="T33" fmla="*/ 88 h 234"/>
                <a:gd name="T34" fmla="*/ 190 w 205"/>
                <a:gd name="T35" fmla="*/ 88 h 234"/>
                <a:gd name="T36" fmla="*/ 205 w 205"/>
                <a:gd name="T37" fmla="*/ 73 h 234"/>
                <a:gd name="T38" fmla="*/ 205 w 205"/>
                <a:gd name="T39" fmla="*/ 51 h 234"/>
                <a:gd name="T40" fmla="*/ 191 w 205"/>
                <a:gd name="T41" fmla="*/ 37 h 234"/>
                <a:gd name="T42" fmla="*/ 37 w 205"/>
                <a:gd name="T43" fmla="*/ 14 h 234"/>
                <a:gd name="T44" fmla="*/ 168 w 205"/>
                <a:gd name="T45" fmla="*/ 14 h 234"/>
                <a:gd name="T46" fmla="*/ 175 w 205"/>
                <a:gd name="T47" fmla="*/ 36 h 234"/>
                <a:gd name="T48" fmla="*/ 29 w 205"/>
                <a:gd name="T49" fmla="*/ 36 h 234"/>
                <a:gd name="T50" fmla="*/ 37 w 205"/>
                <a:gd name="T51" fmla="*/ 14 h 234"/>
                <a:gd name="T52" fmla="*/ 51 w 205"/>
                <a:gd name="T53" fmla="*/ 219 h 234"/>
                <a:gd name="T54" fmla="*/ 49 w 205"/>
                <a:gd name="T55" fmla="*/ 197 h 234"/>
                <a:gd name="T56" fmla="*/ 156 w 205"/>
                <a:gd name="T57" fmla="*/ 197 h 234"/>
                <a:gd name="T58" fmla="*/ 153 w 205"/>
                <a:gd name="T59" fmla="*/ 219 h 234"/>
                <a:gd name="T60" fmla="*/ 51 w 205"/>
                <a:gd name="T61" fmla="*/ 219 h 234"/>
                <a:gd name="T62" fmla="*/ 157 w 205"/>
                <a:gd name="T63" fmla="*/ 190 h 234"/>
                <a:gd name="T64" fmla="*/ 48 w 205"/>
                <a:gd name="T65" fmla="*/ 190 h 234"/>
                <a:gd name="T66" fmla="*/ 40 w 205"/>
                <a:gd name="T67" fmla="*/ 117 h 234"/>
                <a:gd name="T68" fmla="*/ 165 w 205"/>
                <a:gd name="T69" fmla="*/ 117 h 234"/>
                <a:gd name="T70" fmla="*/ 157 w 205"/>
                <a:gd name="T71" fmla="*/ 190 h 234"/>
                <a:gd name="T72" fmla="*/ 166 w 205"/>
                <a:gd name="T73" fmla="*/ 109 h 234"/>
                <a:gd name="T74" fmla="*/ 39 w 205"/>
                <a:gd name="T75" fmla="*/ 109 h 234"/>
                <a:gd name="T76" fmla="*/ 37 w 205"/>
                <a:gd name="T77" fmla="*/ 88 h 234"/>
                <a:gd name="T78" fmla="*/ 168 w 205"/>
                <a:gd name="T79" fmla="*/ 88 h 234"/>
                <a:gd name="T80" fmla="*/ 166 w 205"/>
                <a:gd name="T81" fmla="*/ 109 h 234"/>
                <a:gd name="T82" fmla="*/ 190 w 205"/>
                <a:gd name="T83" fmla="*/ 73 h 234"/>
                <a:gd name="T84" fmla="*/ 15 w 205"/>
                <a:gd name="T85" fmla="*/ 73 h 234"/>
                <a:gd name="T86" fmla="*/ 15 w 205"/>
                <a:gd name="T87" fmla="*/ 51 h 234"/>
                <a:gd name="T88" fmla="*/ 190 w 205"/>
                <a:gd name="T89" fmla="*/ 51 h 234"/>
                <a:gd name="T90" fmla="*/ 190 w 205"/>
                <a:gd name="T91" fmla="*/ 7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234">
                  <a:moveTo>
                    <a:pt x="191" y="37"/>
                  </a:moveTo>
                  <a:cubicBezTo>
                    <a:pt x="182" y="10"/>
                    <a:pt x="182" y="10"/>
                    <a:pt x="182" y="10"/>
                  </a:cubicBezTo>
                  <a:cubicBezTo>
                    <a:pt x="180" y="4"/>
                    <a:pt x="174" y="0"/>
                    <a:pt x="16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25" y="4"/>
                    <a:pt x="23" y="10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9"/>
                    <a:pt x="22" y="89"/>
                  </a:cubicBezTo>
                  <a:cubicBezTo>
                    <a:pt x="37" y="221"/>
                    <a:pt x="37" y="221"/>
                    <a:pt x="37" y="221"/>
                  </a:cubicBezTo>
                  <a:cubicBezTo>
                    <a:pt x="37" y="228"/>
                    <a:pt x="44" y="234"/>
                    <a:pt x="51" y="234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61" y="234"/>
                    <a:pt x="167" y="228"/>
                    <a:pt x="168" y="22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2" y="88"/>
                    <a:pt x="182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8" y="88"/>
                    <a:pt x="205" y="81"/>
                    <a:pt x="205" y="73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43"/>
                    <a:pt x="198" y="37"/>
                    <a:pt x="191" y="37"/>
                  </a:cubicBezTo>
                  <a:close/>
                  <a:moveTo>
                    <a:pt x="37" y="14"/>
                  </a:moveTo>
                  <a:cubicBezTo>
                    <a:pt x="168" y="14"/>
                    <a:pt x="168" y="14"/>
                    <a:pt x="168" y="14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37" y="14"/>
                  </a:lnTo>
                  <a:close/>
                  <a:moveTo>
                    <a:pt x="51" y="219"/>
                  </a:moveTo>
                  <a:cubicBezTo>
                    <a:pt x="49" y="197"/>
                    <a:pt x="49" y="197"/>
                    <a:pt x="49" y="197"/>
                  </a:cubicBezTo>
                  <a:cubicBezTo>
                    <a:pt x="156" y="197"/>
                    <a:pt x="156" y="197"/>
                    <a:pt x="156" y="197"/>
                  </a:cubicBezTo>
                  <a:cubicBezTo>
                    <a:pt x="153" y="219"/>
                    <a:pt x="153" y="219"/>
                    <a:pt x="153" y="219"/>
                  </a:cubicBezTo>
                  <a:lnTo>
                    <a:pt x="51" y="219"/>
                  </a:lnTo>
                  <a:close/>
                  <a:moveTo>
                    <a:pt x="157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165" y="117"/>
                    <a:pt x="165" y="117"/>
                    <a:pt x="165" y="117"/>
                  </a:cubicBezTo>
                  <a:lnTo>
                    <a:pt x="157" y="190"/>
                  </a:lnTo>
                  <a:close/>
                  <a:moveTo>
                    <a:pt x="166" y="109"/>
                  </a:moveTo>
                  <a:cubicBezTo>
                    <a:pt x="39" y="109"/>
                    <a:pt x="39" y="109"/>
                    <a:pt x="39" y="10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6" y="109"/>
                  </a:lnTo>
                  <a:close/>
                  <a:moveTo>
                    <a:pt x="190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90" y="51"/>
                    <a:pt x="190" y="51"/>
                    <a:pt x="190" y="51"/>
                  </a:cubicBezTo>
                  <a:lnTo>
                    <a:pt x="190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8AE169-51FC-0242-9107-AAF52A17C931}"/>
              </a:ext>
            </a:extLst>
          </p:cNvPr>
          <p:cNvGrpSpPr/>
          <p:nvPr/>
        </p:nvGrpSpPr>
        <p:grpSpPr>
          <a:xfrm>
            <a:off x="9411450" y="3337941"/>
            <a:ext cx="828937" cy="828937"/>
            <a:chOff x="9692658" y="3263434"/>
            <a:chExt cx="895763" cy="895763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5F40F51-BD15-0C46-A80D-4789AE4ABDD2}"/>
                </a:ext>
              </a:extLst>
            </p:cNvPr>
            <p:cNvSpPr/>
            <p:nvPr/>
          </p:nvSpPr>
          <p:spPr>
            <a:xfrm>
              <a:off x="9692658" y="3263434"/>
              <a:ext cx="895763" cy="8957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DE622BF-547C-944B-9FAE-3906A772C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77863" y="3491474"/>
              <a:ext cx="315251" cy="460815"/>
              <a:chOff x="527335" y="1217548"/>
              <a:chExt cx="175410" cy="256404"/>
            </a:xfrm>
            <a:solidFill>
              <a:schemeClr val="bg1"/>
            </a:solidFill>
          </p:grpSpPr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5C674194-BA4A-8B4F-AE7D-CFE93BEDB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335" y="1217548"/>
                <a:ext cx="175410" cy="256404"/>
              </a:xfrm>
              <a:custGeom>
                <a:avLst/>
                <a:gdLst>
                  <a:gd name="T0" fmla="*/ 80 w 160"/>
                  <a:gd name="T1" fmla="*/ 0 h 234"/>
                  <a:gd name="T2" fmla="*/ 0 w 160"/>
                  <a:gd name="T3" fmla="*/ 81 h 234"/>
                  <a:gd name="T4" fmla="*/ 36 w 160"/>
                  <a:gd name="T5" fmla="*/ 169 h 234"/>
                  <a:gd name="T6" fmla="*/ 80 w 160"/>
                  <a:gd name="T7" fmla="*/ 234 h 234"/>
                  <a:gd name="T8" fmla="*/ 123 w 160"/>
                  <a:gd name="T9" fmla="*/ 169 h 234"/>
                  <a:gd name="T10" fmla="*/ 160 w 160"/>
                  <a:gd name="T11" fmla="*/ 81 h 234"/>
                  <a:gd name="T12" fmla="*/ 80 w 160"/>
                  <a:gd name="T13" fmla="*/ 0 h 234"/>
                  <a:gd name="T14" fmla="*/ 99 w 160"/>
                  <a:gd name="T15" fmla="*/ 199 h 234"/>
                  <a:gd name="T16" fmla="*/ 63 w 160"/>
                  <a:gd name="T17" fmla="*/ 203 h 234"/>
                  <a:gd name="T18" fmla="*/ 58 w 160"/>
                  <a:gd name="T19" fmla="*/ 190 h 234"/>
                  <a:gd name="T20" fmla="*/ 58 w 160"/>
                  <a:gd name="T21" fmla="*/ 189 h 234"/>
                  <a:gd name="T22" fmla="*/ 103 w 160"/>
                  <a:gd name="T23" fmla="*/ 184 h 234"/>
                  <a:gd name="T24" fmla="*/ 101 w 160"/>
                  <a:gd name="T25" fmla="*/ 190 h 234"/>
                  <a:gd name="T26" fmla="*/ 99 w 160"/>
                  <a:gd name="T27" fmla="*/ 199 h 234"/>
                  <a:gd name="T28" fmla="*/ 56 w 160"/>
                  <a:gd name="T29" fmla="*/ 182 h 234"/>
                  <a:gd name="T30" fmla="*/ 52 w 160"/>
                  <a:gd name="T31" fmla="*/ 168 h 234"/>
                  <a:gd name="T32" fmla="*/ 108 w 160"/>
                  <a:gd name="T33" fmla="*/ 168 h 234"/>
                  <a:gd name="T34" fmla="*/ 106 w 160"/>
                  <a:gd name="T35" fmla="*/ 176 h 234"/>
                  <a:gd name="T36" fmla="*/ 56 w 160"/>
                  <a:gd name="T37" fmla="*/ 182 h 234"/>
                  <a:gd name="T38" fmla="*/ 80 w 160"/>
                  <a:gd name="T39" fmla="*/ 220 h 234"/>
                  <a:gd name="T40" fmla="*/ 65 w 160"/>
                  <a:gd name="T41" fmla="*/ 210 h 234"/>
                  <a:gd name="T42" fmla="*/ 96 w 160"/>
                  <a:gd name="T43" fmla="*/ 207 h 234"/>
                  <a:gd name="T44" fmla="*/ 80 w 160"/>
                  <a:gd name="T45" fmla="*/ 220 h 234"/>
                  <a:gd name="T46" fmla="*/ 114 w 160"/>
                  <a:gd name="T47" fmla="*/ 154 h 234"/>
                  <a:gd name="T48" fmla="*/ 46 w 160"/>
                  <a:gd name="T49" fmla="*/ 154 h 234"/>
                  <a:gd name="T50" fmla="*/ 34 w 160"/>
                  <a:gd name="T51" fmla="*/ 130 h 234"/>
                  <a:gd name="T52" fmla="*/ 14 w 160"/>
                  <a:gd name="T53" fmla="*/ 81 h 234"/>
                  <a:gd name="T54" fmla="*/ 80 w 160"/>
                  <a:gd name="T55" fmla="*/ 15 h 234"/>
                  <a:gd name="T56" fmla="*/ 146 w 160"/>
                  <a:gd name="T57" fmla="*/ 81 h 234"/>
                  <a:gd name="T58" fmla="*/ 126 w 160"/>
                  <a:gd name="T59" fmla="*/ 130 h 234"/>
                  <a:gd name="T60" fmla="*/ 114 w 160"/>
                  <a:gd name="T61" fmla="*/ 15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234">
                    <a:moveTo>
                      <a:pt x="80" y="0"/>
                    </a:moveTo>
                    <a:cubicBezTo>
                      <a:pt x="35" y="0"/>
                      <a:pt x="0" y="36"/>
                      <a:pt x="0" y="81"/>
                    </a:cubicBezTo>
                    <a:cubicBezTo>
                      <a:pt x="0" y="110"/>
                      <a:pt x="26" y="141"/>
                      <a:pt x="36" y="169"/>
                    </a:cubicBezTo>
                    <a:cubicBezTo>
                      <a:pt x="51" y="210"/>
                      <a:pt x="49" y="234"/>
                      <a:pt x="80" y="234"/>
                    </a:cubicBezTo>
                    <a:cubicBezTo>
                      <a:pt x="111" y="234"/>
                      <a:pt x="109" y="210"/>
                      <a:pt x="123" y="169"/>
                    </a:cubicBezTo>
                    <a:cubicBezTo>
                      <a:pt x="133" y="142"/>
                      <a:pt x="160" y="110"/>
                      <a:pt x="160" y="81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99" y="199"/>
                    </a:moveTo>
                    <a:cubicBezTo>
                      <a:pt x="63" y="203"/>
                      <a:pt x="63" y="203"/>
                      <a:pt x="63" y="203"/>
                    </a:cubicBezTo>
                    <a:cubicBezTo>
                      <a:pt x="61" y="200"/>
                      <a:pt x="60" y="195"/>
                      <a:pt x="58" y="190"/>
                    </a:cubicBezTo>
                    <a:cubicBezTo>
                      <a:pt x="58" y="190"/>
                      <a:pt x="58" y="189"/>
                      <a:pt x="58" y="189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6"/>
                      <a:pt x="102" y="188"/>
                      <a:pt x="101" y="190"/>
                    </a:cubicBezTo>
                    <a:cubicBezTo>
                      <a:pt x="100" y="193"/>
                      <a:pt x="100" y="196"/>
                      <a:pt x="99" y="199"/>
                    </a:cubicBezTo>
                    <a:close/>
                    <a:moveTo>
                      <a:pt x="56" y="182"/>
                    </a:moveTo>
                    <a:cubicBezTo>
                      <a:pt x="55" y="178"/>
                      <a:pt x="53" y="173"/>
                      <a:pt x="52" y="168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07" y="171"/>
                      <a:pt x="106" y="174"/>
                      <a:pt x="106" y="176"/>
                    </a:cubicBezTo>
                    <a:lnTo>
                      <a:pt x="56" y="182"/>
                    </a:lnTo>
                    <a:close/>
                    <a:moveTo>
                      <a:pt x="80" y="220"/>
                    </a:moveTo>
                    <a:cubicBezTo>
                      <a:pt x="72" y="220"/>
                      <a:pt x="69" y="219"/>
                      <a:pt x="65" y="210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2" y="219"/>
                      <a:pt x="88" y="220"/>
                      <a:pt x="80" y="220"/>
                    </a:cubicBezTo>
                    <a:close/>
                    <a:moveTo>
                      <a:pt x="114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42" y="146"/>
                      <a:pt x="38" y="138"/>
                      <a:pt x="34" y="130"/>
                    </a:cubicBezTo>
                    <a:cubicBezTo>
                      <a:pt x="24" y="113"/>
                      <a:pt x="14" y="96"/>
                      <a:pt x="14" y="81"/>
                    </a:cubicBezTo>
                    <a:cubicBezTo>
                      <a:pt x="14" y="45"/>
                      <a:pt x="44" y="15"/>
                      <a:pt x="80" y="15"/>
                    </a:cubicBezTo>
                    <a:cubicBezTo>
                      <a:pt x="116" y="15"/>
                      <a:pt x="146" y="45"/>
                      <a:pt x="146" y="81"/>
                    </a:cubicBezTo>
                    <a:cubicBezTo>
                      <a:pt x="146" y="96"/>
                      <a:pt x="136" y="113"/>
                      <a:pt x="126" y="130"/>
                    </a:cubicBezTo>
                    <a:cubicBezTo>
                      <a:pt x="122" y="138"/>
                      <a:pt x="118" y="146"/>
                      <a:pt x="114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63ED9365-F9B9-B548-A606-E07A84575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75" y="1258276"/>
                <a:ext cx="52762" cy="51373"/>
              </a:xfrm>
              <a:custGeom>
                <a:avLst/>
                <a:gdLst>
                  <a:gd name="T0" fmla="*/ 44 w 48"/>
                  <a:gd name="T1" fmla="*/ 0 h 47"/>
                  <a:gd name="T2" fmla="*/ 0 w 48"/>
                  <a:gd name="T3" fmla="*/ 44 h 47"/>
                  <a:gd name="T4" fmla="*/ 4 w 48"/>
                  <a:gd name="T5" fmla="*/ 47 h 47"/>
                  <a:gd name="T6" fmla="*/ 7 w 48"/>
                  <a:gd name="T7" fmla="*/ 44 h 47"/>
                  <a:gd name="T8" fmla="*/ 44 w 48"/>
                  <a:gd name="T9" fmla="*/ 7 h 47"/>
                  <a:gd name="T10" fmla="*/ 48 w 48"/>
                  <a:gd name="T11" fmla="*/ 4 h 47"/>
                  <a:gd name="T12" fmla="*/ 4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6" y="47"/>
                      <a:pt x="7" y="46"/>
                      <a:pt x="7" y="44"/>
                    </a:cubicBezTo>
                    <a:cubicBezTo>
                      <a:pt x="7" y="24"/>
                      <a:pt x="24" y="7"/>
                      <a:pt x="44" y="7"/>
                    </a:cubicBezTo>
                    <a:cubicBezTo>
                      <a:pt x="46" y="7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3C83597-0A95-5048-A259-A1BC1A0CE692}"/>
              </a:ext>
            </a:extLst>
          </p:cNvPr>
          <p:cNvGrpSpPr/>
          <p:nvPr/>
        </p:nvGrpSpPr>
        <p:grpSpPr>
          <a:xfrm>
            <a:off x="8264675" y="2803161"/>
            <a:ext cx="1137908" cy="1137908"/>
            <a:chOff x="8453434" y="2685542"/>
            <a:chExt cx="1229643" cy="122964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BCFF4A-E169-3641-B6C2-D01D93DC9649}"/>
                </a:ext>
              </a:extLst>
            </p:cNvPr>
            <p:cNvSpPr/>
            <p:nvPr/>
          </p:nvSpPr>
          <p:spPr>
            <a:xfrm>
              <a:off x="8453434" y="2685542"/>
              <a:ext cx="1229643" cy="1229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696A01B-F04E-2343-A196-96CAA61FAB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82890" y="3027104"/>
              <a:ext cx="544600" cy="544600"/>
              <a:chOff x="998489" y="706129"/>
              <a:chExt cx="256404" cy="256404"/>
            </a:xfrm>
            <a:solidFill>
              <a:schemeClr val="bg1"/>
            </a:solidFill>
          </p:grpSpPr>
          <p:sp>
            <p:nvSpPr>
              <p:cNvPr id="62" name="Freeform 84">
                <a:extLst>
                  <a:ext uri="{FF2B5EF4-FFF2-40B4-BE49-F238E27FC236}">
                    <a16:creationId xmlns:a16="http://schemas.microsoft.com/office/drawing/2014/main" id="{3B64221F-6744-264F-87A3-E016941C5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8489" y="706129"/>
                <a:ext cx="256404" cy="256404"/>
              </a:xfrm>
              <a:custGeom>
                <a:avLst/>
                <a:gdLst>
                  <a:gd name="T0" fmla="*/ 200 w 234"/>
                  <a:gd name="T1" fmla="*/ 88 h 234"/>
                  <a:gd name="T2" fmla="*/ 209 w 234"/>
                  <a:gd name="T3" fmla="*/ 60 h 234"/>
                  <a:gd name="T4" fmla="*/ 193 w 234"/>
                  <a:gd name="T5" fmla="*/ 27 h 234"/>
                  <a:gd name="T6" fmla="*/ 174 w 234"/>
                  <a:gd name="T7" fmla="*/ 25 h 234"/>
                  <a:gd name="T8" fmla="*/ 146 w 234"/>
                  <a:gd name="T9" fmla="*/ 34 h 234"/>
                  <a:gd name="T10" fmla="*/ 127 w 234"/>
                  <a:gd name="T11" fmla="*/ 0 h 234"/>
                  <a:gd name="T12" fmla="*/ 93 w 234"/>
                  <a:gd name="T13" fmla="*/ 12 h 234"/>
                  <a:gd name="T14" fmla="*/ 79 w 234"/>
                  <a:gd name="T15" fmla="*/ 38 h 234"/>
                  <a:gd name="T16" fmla="*/ 52 w 234"/>
                  <a:gd name="T17" fmla="*/ 23 h 234"/>
                  <a:gd name="T18" fmla="*/ 28 w 234"/>
                  <a:gd name="T19" fmla="*/ 41 h 234"/>
                  <a:gd name="T20" fmla="*/ 38 w 234"/>
                  <a:gd name="T21" fmla="*/ 79 h 234"/>
                  <a:gd name="T22" fmla="*/ 12 w 234"/>
                  <a:gd name="T23" fmla="*/ 93 h 234"/>
                  <a:gd name="T24" fmla="*/ 0 w 234"/>
                  <a:gd name="T25" fmla="*/ 127 h 234"/>
                  <a:gd name="T26" fmla="*/ 35 w 234"/>
                  <a:gd name="T27" fmla="*/ 146 h 234"/>
                  <a:gd name="T28" fmla="*/ 26 w 234"/>
                  <a:gd name="T29" fmla="*/ 174 h 234"/>
                  <a:gd name="T30" fmla="*/ 42 w 234"/>
                  <a:gd name="T31" fmla="*/ 207 h 234"/>
                  <a:gd name="T32" fmla="*/ 60 w 234"/>
                  <a:gd name="T33" fmla="*/ 208 h 234"/>
                  <a:gd name="T34" fmla="*/ 89 w 234"/>
                  <a:gd name="T35" fmla="*/ 200 h 234"/>
                  <a:gd name="T36" fmla="*/ 107 w 234"/>
                  <a:gd name="T37" fmla="*/ 234 h 234"/>
                  <a:gd name="T38" fmla="*/ 142 w 234"/>
                  <a:gd name="T39" fmla="*/ 222 h 234"/>
                  <a:gd name="T40" fmla="*/ 155 w 234"/>
                  <a:gd name="T41" fmla="*/ 196 h 234"/>
                  <a:gd name="T42" fmla="*/ 183 w 234"/>
                  <a:gd name="T43" fmla="*/ 211 h 234"/>
                  <a:gd name="T44" fmla="*/ 207 w 234"/>
                  <a:gd name="T45" fmla="*/ 192 h 234"/>
                  <a:gd name="T46" fmla="*/ 196 w 234"/>
                  <a:gd name="T47" fmla="*/ 155 h 234"/>
                  <a:gd name="T48" fmla="*/ 222 w 234"/>
                  <a:gd name="T49" fmla="*/ 141 h 234"/>
                  <a:gd name="T50" fmla="*/ 234 w 234"/>
                  <a:gd name="T51" fmla="*/ 107 h 234"/>
                  <a:gd name="T52" fmla="*/ 197 w 234"/>
                  <a:gd name="T53" fmla="*/ 131 h 234"/>
                  <a:gd name="T54" fmla="*/ 183 w 234"/>
                  <a:gd name="T55" fmla="*/ 149 h 234"/>
                  <a:gd name="T56" fmla="*/ 197 w 234"/>
                  <a:gd name="T57" fmla="*/ 182 h 234"/>
                  <a:gd name="T58" fmla="*/ 164 w 234"/>
                  <a:gd name="T59" fmla="*/ 184 h 234"/>
                  <a:gd name="T60" fmla="*/ 149 w 234"/>
                  <a:gd name="T61" fmla="*/ 183 h 234"/>
                  <a:gd name="T62" fmla="*/ 132 w 234"/>
                  <a:gd name="T63" fmla="*/ 197 h 234"/>
                  <a:gd name="T64" fmla="*/ 107 w 234"/>
                  <a:gd name="T65" fmla="*/ 219 h 234"/>
                  <a:gd name="T66" fmla="*/ 93 w 234"/>
                  <a:gd name="T67" fmla="*/ 186 h 234"/>
                  <a:gd name="T68" fmla="*/ 79 w 234"/>
                  <a:gd name="T69" fmla="*/ 181 h 234"/>
                  <a:gd name="T70" fmla="*/ 52 w 234"/>
                  <a:gd name="T71" fmla="*/ 196 h 234"/>
                  <a:gd name="T72" fmla="*/ 51 w 234"/>
                  <a:gd name="T73" fmla="*/ 163 h 234"/>
                  <a:gd name="T74" fmla="*/ 48 w 234"/>
                  <a:gd name="T75" fmla="*/ 141 h 234"/>
                  <a:gd name="T76" fmla="*/ 15 w 234"/>
                  <a:gd name="T77" fmla="*/ 127 h 234"/>
                  <a:gd name="T78" fmla="*/ 37 w 234"/>
                  <a:gd name="T79" fmla="*/ 102 h 234"/>
                  <a:gd name="T80" fmla="*/ 52 w 234"/>
                  <a:gd name="T81" fmla="*/ 85 h 234"/>
                  <a:gd name="T82" fmla="*/ 38 w 234"/>
                  <a:gd name="T83" fmla="*/ 52 h 234"/>
                  <a:gd name="T84" fmla="*/ 71 w 234"/>
                  <a:gd name="T85" fmla="*/ 50 h 234"/>
                  <a:gd name="T86" fmla="*/ 85 w 234"/>
                  <a:gd name="T87" fmla="*/ 51 h 234"/>
                  <a:gd name="T88" fmla="*/ 103 w 234"/>
                  <a:gd name="T89" fmla="*/ 37 h 234"/>
                  <a:gd name="T90" fmla="*/ 127 w 234"/>
                  <a:gd name="T91" fmla="*/ 15 h 234"/>
                  <a:gd name="T92" fmla="*/ 141 w 234"/>
                  <a:gd name="T93" fmla="*/ 48 h 234"/>
                  <a:gd name="T94" fmla="*/ 155 w 234"/>
                  <a:gd name="T95" fmla="*/ 53 h 234"/>
                  <a:gd name="T96" fmla="*/ 183 w 234"/>
                  <a:gd name="T97" fmla="*/ 38 h 234"/>
                  <a:gd name="T98" fmla="*/ 184 w 234"/>
                  <a:gd name="T99" fmla="*/ 71 h 234"/>
                  <a:gd name="T100" fmla="*/ 186 w 234"/>
                  <a:gd name="T101" fmla="*/ 93 h 234"/>
                  <a:gd name="T102" fmla="*/ 220 w 234"/>
                  <a:gd name="T103" fmla="*/ 107 h 234"/>
                  <a:gd name="T104" fmla="*/ 197 w 234"/>
                  <a:gd name="T105" fmla="*/ 13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234">
                    <a:moveTo>
                      <a:pt x="222" y="93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199" y="85"/>
                      <a:pt x="198" y="82"/>
                      <a:pt x="196" y="79"/>
                    </a:cubicBezTo>
                    <a:cubicBezTo>
                      <a:pt x="209" y="60"/>
                      <a:pt x="209" y="60"/>
                      <a:pt x="209" y="60"/>
                    </a:cubicBezTo>
                    <a:cubicBezTo>
                      <a:pt x="213" y="54"/>
                      <a:pt x="212" y="46"/>
                      <a:pt x="207" y="41"/>
                    </a:cubicBezTo>
                    <a:cubicBezTo>
                      <a:pt x="193" y="27"/>
                      <a:pt x="193" y="27"/>
                      <a:pt x="193" y="27"/>
                    </a:cubicBezTo>
                    <a:cubicBezTo>
                      <a:pt x="190" y="24"/>
                      <a:pt x="186" y="23"/>
                      <a:pt x="183" y="23"/>
                    </a:cubicBezTo>
                    <a:cubicBezTo>
                      <a:pt x="180" y="23"/>
                      <a:pt x="177" y="24"/>
                      <a:pt x="174" y="25"/>
                    </a:cubicBezTo>
                    <a:cubicBezTo>
                      <a:pt x="155" y="38"/>
                      <a:pt x="155" y="38"/>
                      <a:pt x="155" y="38"/>
                    </a:cubicBezTo>
                    <a:cubicBezTo>
                      <a:pt x="152" y="37"/>
                      <a:pt x="149" y="35"/>
                      <a:pt x="146" y="34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40" y="5"/>
                      <a:pt x="134" y="0"/>
                      <a:pt x="12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0" y="0"/>
                      <a:pt x="94" y="5"/>
                      <a:pt x="93" y="1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85" y="35"/>
                      <a:pt x="82" y="37"/>
                      <a:pt x="79" y="38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8" y="24"/>
                      <a:pt x="55" y="23"/>
                      <a:pt x="52" y="23"/>
                    </a:cubicBezTo>
                    <a:cubicBezTo>
                      <a:pt x="48" y="23"/>
                      <a:pt x="45" y="24"/>
                      <a:pt x="42" y="27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3" y="46"/>
                      <a:pt x="22" y="54"/>
                      <a:pt x="26" y="60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7" y="82"/>
                      <a:pt x="36" y="85"/>
                      <a:pt x="35" y="88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5" y="94"/>
                      <a:pt x="0" y="100"/>
                      <a:pt x="0" y="10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5" y="140"/>
                      <a:pt x="12" y="141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6" y="149"/>
                      <a:pt x="37" y="152"/>
                      <a:pt x="38" y="155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2" y="180"/>
                      <a:pt x="23" y="188"/>
                      <a:pt x="28" y="192"/>
                    </a:cubicBezTo>
                    <a:cubicBezTo>
                      <a:pt x="42" y="207"/>
                      <a:pt x="42" y="207"/>
                      <a:pt x="42" y="207"/>
                    </a:cubicBezTo>
                    <a:cubicBezTo>
                      <a:pt x="45" y="209"/>
                      <a:pt x="48" y="211"/>
                      <a:pt x="52" y="211"/>
                    </a:cubicBezTo>
                    <a:cubicBezTo>
                      <a:pt x="55" y="211"/>
                      <a:pt x="58" y="210"/>
                      <a:pt x="60" y="208"/>
                    </a:cubicBezTo>
                    <a:cubicBezTo>
                      <a:pt x="79" y="196"/>
                      <a:pt x="79" y="196"/>
                      <a:pt x="79" y="196"/>
                    </a:cubicBezTo>
                    <a:cubicBezTo>
                      <a:pt x="82" y="197"/>
                      <a:pt x="85" y="198"/>
                      <a:pt x="89" y="200"/>
                    </a:cubicBezTo>
                    <a:cubicBezTo>
                      <a:pt x="93" y="222"/>
                      <a:pt x="93" y="222"/>
                      <a:pt x="93" y="222"/>
                    </a:cubicBezTo>
                    <a:cubicBezTo>
                      <a:pt x="94" y="229"/>
                      <a:pt x="100" y="234"/>
                      <a:pt x="107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4" y="234"/>
                      <a:pt x="140" y="229"/>
                      <a:pt x="142" y="222"/>
                    </a:cubicBezTo>
                    <a:cubicBezTo>
                      <a:pt x="146" y="200"/>
                      <a:pt x="146" y="200"/>
                      <a:pt x="146" y="200"/>
                    </a:cubicBezTo>
                    <a:cubicBezTo>
                      <a:pt x="149" y="198"/>
                      <a:pt x="152" y="197"/>
                      <a:pt x="155" y="196"/>
                    </a:cubicBezTo>
                    <a:cubicBezTo>
                      <a:pt x="174" y="208"/>
                      <a:pt x="174" y="208"/>
                      <a:pt x="174" y="208"/>
                    </a:cubicBezTo>
                    <a:cubicBezTo>
                      <a:pt x="177" y="210"/>
                      <a:pt x="180" y="211"/>
                      <a:pt x="183" y="211"/>
                    </a:cubicBezTo>
                    <a:cubicBezTo>
                      <a:pt x="186" y="211"/>
                      <a:pt x="190" y="209"/>
                      <a:pt x="193" y="207"/>
                    </a:cubicBezTo>
                    <a:cubicBezTo>
                      <a:pt x="207" y="192"/>
                      <a:pt x="207" y="192"/>
                      <a:pt x="207" y="192"/>
                    </a:cubicBezTo>
                    <a:cubicBezTo>
                      <a:pt x="212" y="188"/>
                      <a:pt x="213" y="180"/>
                      <a:pt x="209" y="174"/>
                    </a:cubicBezTo>
                    <a:cubicBezTo>
                      <a:pt x="196" y="155"/>
                      <a:pt x="196" y="155"/>
                      <a:pt x="196" y="155"/>
                    </a:cubicBezTo>
                    <a:cubicBezTo>
                      <a:pt x="198" y="152"/>
                      <a:pt x="199" y="149"/>
                      <a:pt x="200" y="146"/>
                    </a:cubicBezTo>
                    <a:cubicBezTo>
                      <a:pt x="222" y="141"/>
                      <a:pt x="222" y="141"/>
                      <a:pt x="222" y="141"/>
                    </a:cubicBezTo>
                    <a:cubicBezTo>
                      <a:pt x="229" y="140"/>
                      <a:pt x="234" y="134"/>
                      <a:pt x="234" y="127"/>
                    </a:cubicBezTo>
                    <a:cubicBezTo>
                      <a:pt x="234" y="107"/>
                      <a:pt x="234" y="107"/>
                      <a:pt x="234" y="107"/>
                    </a:cubicBezTo>
                    <a:cubicBezTo>
                      <a:pt x="234" y="100"/>
                      <a:pt x="229" y="94"/>
                      <a:pt x="222" y="93"/>
                    </a:cubicBezTo>
                    <a:close/>
                    <a:moveTo>
                      <a:pt x="197" y="131"/>
                    </a:moveTo>
                    <a:cubicBezTo>
                      <a:pt x="192" y="132"/>
                      <a:pt x="188" y="136"/>
                      <a:pt x="186" y="141"/>
                    </a:cubicBezTo>
                    <a:cubicBezTo>
                      <a:pt x="185" y="143"/>
                      <a:pt x="184" y="146"/>
                      <a:pt x="183" y="149"/>
                    </a:cubicBezTo>
                    <a:cubicBezTo>
                      <a:pt x="181" y="153"/>
                      <a:pt x="181" y="159"/>
                      <a:pt x="184" y="163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83" y="196"/>
                      <a:pt x="183" y="196"/>
                      <a:pt x="183" y="196"/>
                    </a:cubicBezTo>
                    <a:cubicBezTo>
                      <a:pt x="164" y="184"/>
                      <a:pt x="164" y="184"/>
                      <a:pt x="164" y="184"/>
                    </a:cubicBezTo>
                    <a:cubicBezTo>
                      <a:pt x="161" y="182"/>
                      <a:pt x="158" y="181"/>
                      <a:pt x="155" y="181"/>
                    </a:cubicBezTo>
                    <a:cubicBezTo>
                      <a:pt x="153" y="181"/>
                      <a:pt x="151" y="182"/>
                      <a:pt x="149" y="183"/>
                    </a:cubicBezTo>
                    <a:cubicBezTo>
                      <a:pt x="147" y="184"/>
                      <a:pt x="144" y="185"/>
                      <a:pt x="141" y="186"/>
                    </a:cubicBezTo>
                    <a:cubicBezTo>
                      <a:pt x="136" y="187"/>
                      <a:pt x="133" y="192"/>
                      <a:pt x="132" y="197"/>
                    </a:cubicBezTo>
                    <a:cubicBezTo>
                      <a:pt x="127" y="219"/>
                      <a:pt x="127" y="219"/>
                      <a:pt x="127" y="219"/>
                    </a:cubicBezTo>
                    <a:cubicBezTo>
                      <a:pt x="107" y="219"/>
                      <a:pt x="107" y="219"/>
                      <a:pt x="107" y="219"/>
                    </a:cubicBezTo>
                    <a:cubicBezTo>
                      <a:pt x="103" y="197"/>
                      <a:pt x="103" y="197"/>
                      <a:pt x="103" y="197"/>
                    </a:cubicBezTo>
                    <a:cubicBezTo>
                      <a:pt x="102" y="192"/>
                      <a:pt x="98" y="187"/>
                      <a:pt x="93" y="186"/>
                    </a:cubicBezTo>
                    <a:cubicBezTo>
                      <a:pt x="91" y="185"/>
                      <a:pt x="88" y="184"/>
                      <a:pt x="85" y="183"/>
                    </a:cubicBezTo>
                    <a:cubicBezTo>
                      <a:pt x="83" y="182"/>
                      <a:pt x="81" y="181"/>
                      <a:pt x="79" y="181"/>
                    </a:cubicBezTo>
                    <a:cubicBezTo>
                      <a:pt x="76" y="181"/>
                      <a:pt x="73" y="182"/>
                      <a:pt x="71" y="184"/>
                    </a:cubicBezTo>
                    <a:cubicBezTo>
                      <a:pt x="52" y="196"/>
                      <a:pt x="52" y="196"/>
                      <a:pt x="52" y="196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51" y="163"/>
                      <a:pt x="51" y="163"/>
                      <a:pt x="51" y="163"/>
                    </a:cubicBezTo>
                    <a:cubicBezTo>
                      <a:pt x="54" y="159"/>
                      <a:pt x="54" y="153"/>
                      <a:pt x="52" y="149"/>
                    </a:cubicBezTo>
                    <a:cubicBezTo>
                      <a:pt x="50" y="146"/>
                      <a:pt x="49" y="144"/>
                      <a:pt x="48" y="141"/>
                    </a:cubicBezTo>
                    <a:cubicBezTo>
                      <a:pt x="47" y="136"/>
                      <a:pt x="43" y="132"/>
                      <a:pt x="37" y="131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3" y="101"/>
                      <a:pt x="47" y="98"/>
                      <a:pt x="48" y="93"/>
                    </a:cubicBezTo>
                    <a:cubicBezTo>
                      <a:pt x="49" y="90"/>
                      <a:pt x="50" y="88"/>
                      <a:pt x="52" y="85"/>
                    </a:cubicBezTo>
                    <a:cubicBezTo>
                      <a:pt x="54" y="80"/>
                      <a:pt x="54" y="75"/>
                      <a:pt x="51" y="71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2"/>
                      <a:pt x="76" y="53"/>
                      <a:pt x="79" y="53"/>
                    </a:cubicBezTo>
                    <a:cubicBezTo>
                      <a:pt x="81" y="53"/>
                      <a:pt x="83" y="52"/>
                      <a:pt x="85" y="51"/>
                    </a:cubicBezTo>
                    <a:cubicBezTo>
                      <a:pt x="88" y="50"/>
                      <a:pt x="91" y="49"/>
                      <a:pt x="93" y="48"/>
                    </a:cubicBezTo>
                    <a:cubicBezTo>
                      <a:pt x="98" y="46"/>
                      <a:pt x="102" y="42"/>
                      <a:pt x="103" y="37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42"/>
                      <a:pt x="136" y="46"/>
                      <a:pt x="141" y="48"/>
                    </a:cubicBezTo>
                    <a:cubicBezTo>
                      <a:pt x="144" y="49"/>
                      <a:pt x="147" y="50"/>
                      <a:pt x="149" y="51"/>
                    </a:cubicBezTo>
                    <a:cubicBezTo>
                      <a:pt x="151" y="52"/>
                      <a:pt x="153" y="53"/>
                      <a:pt x="155" y="53"/>
                    </a:cubicBezTo>
                    <a:cubicBezTo>
                      <a:pt x="158" y="53"/>
                      <a:pt x="161" y="52"/>
                      <a:pt x="164" y="50"/>
                    </a:cubicBezTo>
                    <a:cubicBezTo>
                      <a:pt x="183" y="38"/>
                      <a:pt x="183" y="38"/>
                      <a:pt x="183" y="38"/>
                    </a:cubicBezTo>
                    <a:cubicBezTo>
                      <a:pt x="197" y="52"/>
                      <a:pt x="197" y="52"/>
                      <a:pt x="197" y="52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1" y="75"/>
                      <a:pt x="181" y="80"/>
                      <a:pt x="183" y="85"/>
                    </a:cubicBezTo>
                    <a:cubicBezTo>
                      <a:pt x="184" y="88"/>
                      <a:pt x="185" y="90"/>
                      <a:pt x="186" y="93"/>
                    </a:cubicBezTo>
                    <a:cubicBezTo>
                      <a:pt x="188" y="98"/>
                      <a:pt x="192" y="101"/>
                      <a:pt x="197" y="102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20" y="127"/>
                      <a:pt x="220" y="127"/>
                      <a:pt x="220" y="127"/>
                    </a:cubicBezTo>
                    <a:lnTo>
                      <a:pt x="197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3" name="Freeform 85">
                <a:extLst>
                  <a:ext uri="{FF2B5EF4-FFF2-40B4-BE49-F238E27FC236}">
                    <a16:creationId xmlns:a16="http://schemas.microsoft.com/office/drawing/2014/main" id="{DEAA18EA-63AA-4C4E-AA07-B9B2218B02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0689" y="778792"/>
                <a:ext cx="112003" cy="111540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51 w 102"/>
                  <a:gd name="T11" fmla="*/ 96 h 102"/>
                  <a:gd name="T12" fmla="*/ 7 w 102"/>
                  <a:gd name="T13" fmla="*/ 51 h 102"/>
                  <a:gd name="T14" fmla="*/ 51 w 102"/>
                  <a:gd name="T15" fmla="*/ 6 h 102"/>
                  <a:gd name="T16" fmla="*/ 96 w 102"/>
                  <a:gd name="T17" fmla="*/ 51 h 102"/>
                  <a:gd name="T18" fmla="*/ 51 w 102"/>
                  <a:gd name="T1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80" y="102"/>
                      <a:pt x="102" y="79"/>
                      <a:pt x="102" y="51"/>
                    </a:cubicBezTo>
                    <a:cubicBezTo>
                      <a:pt x="102" y="23"/>
                      <a:pt x="80" y="0"/>
                      <a:pt x="51" y="0"/>
                    </a:cubicBezTo>
                    <a:close/>
                    <a:moveTo>
                      <a:pt x="51" y="96"/>
                    </a:moveTo>
                    <a:cubicBezTo>
                      <a:pt x="27" y="96"/>
                      <a:pt x="7" y="76"/>
                      <a:pt x="7" y="51"/>
                    </a:cubicBezTo>
                    <a:cubicBezTo>
                      <a:pt x="7" y="26"/>
                      <a:pt x="27" y="6"/>
                      <a:pt x="51" y="6"/>
                    </a:cubicBezTo>
                    <a:cubicBezTo>
                      <a:pt x="76" y="6"/>
                      <a:pt x="96" y="26"/>
                      <a:pt x="96" y="51"/>
                    </a:cubicBezTo>
                    <a:cubicBezTo>
                      <a:pt x="96" y="76"/>
                      <a:pt x="76" y="96"/>
                      <a:pt x="51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4" name="Freeform 86">
                <a:extLst>
                  <a:ext uri="{FF2B5EF4-FFF2-40B4-BE49-F238E27FC236}">
                    <a16:creationId xmlns:a16="http://schemas.microsoft.com/office/drawing/2014/main" id="{084EA109-578A-7344-A78E-7BDCA32167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756" y="802859"/>
                <a:ext cx="64795" cy="63407"/>
              </a:xfrm>
              <a:custGeom>
                <a:avLst/>
                <a:gdLst>
                  <a:gd name="T0" fmla="*/ 29 w 59"/>
                  <a:gd name="T1" fmla="*/ 0 h 58"/>
                  <a:gd name="T2" fmla="*/ 0 w 59"/>
                  <a:gd name="T3" fmla="*/ 29 h 58"/>
                  <a:gd name="T4" fmla="*/ 29 w 59"/>
                  <a:gd name="T5" fmla="*/ 58 h 58"/>
                  <a:gd name="T6" fmla="*/ 59 w 59"/>
                  <a:gd name="T7" fmla="*/ 29 h 58"/>
                  <a:gd name="T8" fmla="*/ 29 w 59"/>
                  <a:gd name="T9" fmla="*/ 0 h 58"/>
                  <a:gd name="T10" fmla="*/ 29 w 59"/>
                  <a:gd name="T11" fmla="*/ 51 h 58"/>
                  <a:gd name="T12" fmla="*/ 7 w 59"/>
                  <a:gd name="T13" fmla="*/ 29 h 58"/>
                  <a:gd name="T14" fmla="*/ 29 w 59"/>
                  <a:gd name="T15" fmla="*/ 7 h 58"/>
                  <a:gd name="T16" fmla="*/ 51 w 59"/>
                  <a:gd name="T17" fmla="*/ 29 h 58"/>
                  <a:gd name="T18" fmla="*/ 29 w 59"/>
                  <a:gd name="T19" fmla="*/ 5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9" y="45"/>
                      <a:pt x="59" y="29"/>
                    </a:cubicBezTo>
                    <a:cubicBezTo>
                      <a:pt x="59" y="13"/>
                      <a:pt x="45" y="0"/>
                      <a:pt x="29" y="0"/>
                    </a:cubicBezTo>
                    <a:close/>
                    <a:moveTo>
                      <a:pt x="29" y="51"/>
                    </a:moveTo>
                    <a:cubicBezTo>
                      <a:pt x="17" y="51"/>
                      <a:pt x="7" y="41"/>
                      <a:pt x="7" y="29"/>
                    </a:cubicBezTo>
                    <a:cubicBezTo>
                      <a:pt x="7" y="17"/>
                      <a:pt x="17" y="7"/>
                      <a:pt x="29" y="7"/>
                    </a:cubicBezTo>
                    <a:cubicBezTo>
                      <a:pt x="41" y="7"/>
                      <a:pt x="51" y="17"/>
                      <a:pt x="51" y="29"/>
                    </a:cubicBezTo>
                    <a:cubicBezTo>
                      <a:pt x="51" y="41"/>
                      <a:pt x="41" y="51"/>
                      <a:pt x="29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65" name="Oval 18">
            <a:extLst>
              <a:ext uri="{FF2B5EF4-FFF2-40B4-BE49-F238E27FC236}">
                <a16:creationId xmlns:a16="http://schemas.microsoft.com/office/drawing/2014/main" id="{673E37A8-289B-6D47-959A-632658BD13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940867" y="2300176"/>
            <a:ext cx="2321135" cy="23260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0"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175E805-B210-5144-9300-924CBE64454C}"/>
              </a:ext>
            </a:extLst>
          </p:cNvPr>
          <p:cNvGrpSpPr>
            <a:grpSpLocks noChangeAspect="1"/>
          </p:cNvGrpSpPr>
          <p:nvPr/>
        </p:nvGrpSpPr>
        <p:grpSpPr>
          <a:xfrm>
            <a:off x="5631972" y="3069487"/>
            <a:ext cx="996074" cy="760539"/>
            <a:chOff x="-36512" y="4763"/>
            <a:chExt cx="3195637" cy="24399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10713DFD-3728-0340-A51B-12509F0FC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013" y="374650"/>
              <a:ext cx="2022475" cy="1581150"/>
            </a:xfrm>
            <a:custGeom>
              <a:avLst/>
              <a:gdLst>
                <a:gd name="T0" fmla="*/ 480 w 537"/>
                <a:gd name="T1" fmla="*/ 22 h 420"/>
                <a:gd name="T2" fmla="*/ 269 w 537"/>
                <a:gd name="T3" fmla="*/ 0 h 420"/>
                <a:gd name="T4" fmla="*/ 57 w 537"/>
                <a:gd name="T5" fmla="*/ 22 h 420"/>
                <a:gd name="T6" fmla="*/ 38 w 537"/>
                <a:gd name="T7" fmla="*/ 39 h 420"/>
                <a:gd name="T8" fmla="*/ 38 w 537"/>
                <a:gd name="T9" fmla="*/ 381 h 420"/>
                <a:gd name="T10" fmla="*/ 57 w 537"/>
                <a:gd name="T11" fmla="*/ 399 h 420"/>
                <a:gd name="T12" fmla="*/ 269 w 537"/>
                <a:gd name="T13" fmla="*/ 420 h 420"/>
                <a:gd name="T14" fmla="*/ 480 w 537"/>
                <a:gd name="T15" fmla="*/ 399 h 420"/>
                <a:gd name="T16" fmla="*/ 500 w 537"/>
                <a:gd name="T17" fmla="*/ 381 h 420"/>
                <a:gd name="T18" fmla="*/ 500 w 537"/>
                <a:gd name="T19" fmla="*/ 39 h 420"/>
                <a:gd name="T20" fmla="*/ 480 w 537"/>
                <a:gd name="T21" fmla="*/ 22 h 420"/>
                <a:gd name="T22" fmla="*/ 475 w 537"/>
                <a:gd name="T23" fmla="*/ 373 h 420"/>
                <a:gd name="T24" fmla="*/ 62 w 537"/>
                <a:gd name="T25" fmla="*/ 373 h 420"/>
                <a:gd name="T26" fmla="*/ 62 w 537"/>
                <a:gd name="T27" fmla="*/ 47 h 420"/>
                <a:gd name="T28" fmla="*/ 475 w 537"/>
                <a:gd name="T29" fmla="*/ 47 h 420"/>
                <a:gd name="T30" fmla="*/ 475 w 537"/>
                <a:gd name="T31" fmla="*/ 37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7" h="420">
                  <a:moveTo>
                    <a:pt x="480" y="22"/>
                  </a:moveTo>
                  <a:cubicBezTo>
                    <a:pt x="410" y="7"/>
                    <a:pt x="339" y="0"/>
                    <a:pt x="269" y="0"/>
                  </a:cubicBezTo>
                  <a:cubicBezTo>
                    <a:pt x="199" y="0"/>
                    <a:pt x="127" y="7"/>
                    <a:pt x="57" y="22"/>
                  </a:cubicBezTo>
                  <a:cubicBezTo>
                    <a:pt x="48" y="24"/>
                    <a:pt x="41" y="30"/>
                    <a:pt x="38" y="39"/>
                  </a:cubicBezTo>
                  <a:cubicBezTo>
                    <a:pt x="0" y="153"/>
                    <a:pt x="0" y="268"/>
                    <a:pt x="38" y="381"/>
                  </a:cubicBezTo>
                  <a:cubicBezTo>
                    <a:pt x="41" y="390"/>
                    <a:pt x="48" y="397"/>
                    <a:pt x="57" y="399"/>
                  </a:cubicBezTo>
                  <a:cubicBezTo>
                    <a:pt x="127" y="413"/>
                    <a:pt x="199" y="420"/>
                    <a:pt x="269" y="420"/>
                  </a:cubicBezTo>
                  <a:cubicBezTo>
                    <a:pt x="339" y="420"/>
                    <a:pt x="410" y="413"/>
                    <a:pt x="480" y="399"/>
                  </a:cubicBezTo>
                  <a:cubicBezTo>
                    <a:pt x="490" y="397"/>
                    <a:pt x="497" y="390"/>
                    <a:pt x="500" y="381"/>
                  </a:cubicBezTo>
                  <a:cubicBezTo>
                    <a:pt x="537" y="268"/>
                    <a:pt x="537" y="153"/>
                    <a:pt x="500" y="39"/>
                  </a:cubicBezTo>
                  <a:cubicBezTo>
                    <a:pt x="497" y="30"/>
                    <a:pt x="490" y="24"/>
                    <a:pt x="480" y="22"/>
                  </a:cubicBezTo>
                  <a:close/>
                  <a:moveTo>
                    <a:pt x="475" y="373"/>
                  </a:moveTo>
                  <a:cubicBezTo>
                    <a:pt x="338" y="402"/>
                    <a:pt x="200" y="402"/>
                    <a:pt x="62" y="373"/>
                  </a:cubicBezTo>
                  <a:cubicBezTo>
                    <a:pt x="27" y="265"/>
                    <a:pt x="27" y="156"/>
                    <a:pt x="62" y="47"/>
                  </a:cubicBezTo>
                  <a:cubicBezTo>
                    <a:pt x="200" y="19"/>
                    <a:pt x="338" y="19"/>
                    <a:pt x="475" y="47"/>
                  </a:cubicBezTo>
                  <a:cubicBezTo>
                    <a:pt x="511" y="156"/>
                    <a:pt x="511" y="265"/>
                    <a:pt x="475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EB7AA90E-C38E-8D40-86AB-6467DD3BE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6512" y="4763"/>
              <a:ext cx="3195637" cy="2439987"/>
            </a:xfrm>
            <a:custGeom>
              <a:avLst/>
              <a:gdLst>
                <a:gd name="T0" fmla="*/ 810 w 849"/>
                <a:gd name="T1" fmla="*/ 60 h 648"/>
                <a:gd name="T2" fmla="*/ 765 w 849"/>
                <a:gd name="T3" fmla="*/ 21 h 648"/>
                <a:gd name="T4" fmla="*/ 425 w 849"/>
                <a:gd name="T5" fmla="*/ 0 h 648"/>
                <a:gd name="T6" fmla="*/ 84 w 849"/>
                <a:gd name="T7" fmla="*/ 21 h 648"/>
                <a:gd name="T8" fmla="*/ 40 w 849"/>
                <a:gd name="T9" fmla="*/ 60 h 648"/>
                <a:gd name="T10" fmla="*/ 40 w 849"/>
                <a:gd name="T11" fmla="*/ 562 h 648"/>
                <a:gd name="T12" fmla="*/ 84 w 849"/>
                <a:gd name="T13" fmla="*/ 601 h 648"/>
                <a:gd name="T14" fmla="*/ 248 w 849"/>
                <a:gd name="T15" fmla="*/ 616 h 648"/>
                <a:gd name="T16" fmla="*/ 243 w 849"/>
                <a:gd name="T17" fmla="*/ 622 h 648"/>
                <a:gd name="T18" fmla="*/ 425 w 849"/>
                <a:gd name="T19" fmla="*/ 648 h 648"/>
                <a:gd name="T20" fmla="*/ 606 w 849"/>
                <a:gd name="T21" fmla="*/ 622 h 648"/>
                <a:gd name="T22" fmla="*/ 601 w 849"/>
                <a:gd name="T23" fmla="*/ 616 h 648"/>
                <a:gd name="T24" fmla="*/ 765 w 849"/>
                <a:gd name="T25" fmla="*/ 601 h 648"/>
                <a:gd name="T26" fmla="*/ 810 w 849"/>
                <a:gd name="T27" fmla="*/ 562 h 648"/>
                <a:gd name="T28" fmla="*/ 810 w 849"/>
                <a:gd name="T29" fmla="*/ 60 h 648"/>
                <a:gd name="T30" fmla="*/ 759 w 849"/>
                <a:gd name="T31" fmla="*/ 550 h 648"/>
                <a:gd name="T32" fmla="*/ 90 w 849"/>
                <a:gd name="T33" fmla="*/ 550 h 648"/>
                <a:gd name="T34" fmla="*/ 90 w 849"/>
                <a:gd name="T35" fmla="*/ 72 h 648"/>
                <a:gd name="T36" fmla="*/ 759 w 849"/>
                <a:gd name="T37" fmla="*/ 72 h 648"/>
                <a:gd name="T38" fmla="*/ 759 w 849"/>
                <a:gd name="T39" fmla="*/ 55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9" h="648">
                  <a:moveTo>
                    <a:pt x="810" y="60"/>
                  </a:moveTo>
                  <a:cubicBezTo>
                    <a:pt x="805" y="39"/>
                    <a:pt x="787" y="23"/>
                    <a:pt x="765" y="21"/>
                  </a:cubicBezTo>
                  <a:cubicBezTo>
                    <a:pt x="652" y="7"/>
                    <a:pt x="538" y="0"/>
                    <a:pt x="425" y="0"/>
                  </a:cubicBezTo>
                  <a:cubicBezTo>
                    <a:pt x="312" y="0"/>
                    <a:pt x="197" y="7"/>
                    <a:pt x="84" y="21"/>
                  </a:cubicBezTo>
                  <a:cubicBezTo>
                    <a:pt x="62" y="23"/>
                    <a:pt x="45" y="39"/>
                    <a:pt x="40" y="60"/>
                  </a:cubicBezTo>
                  <a:cubicBezTo>
                    <a:pt x="0" y="227"/>
                    <a:pt x="0" y="396"/>
                    <a:pt x="40" y="562"/>
                  </a:cubicBezTo>
                  <a:cubicBezTo>
                    <a:pt x="45" y="583"/>
                    <a:pt x="62" y="599"/>
                    <a:pt x="84" y="601"/>
                  </a:cubicBezTo>
                  <a:cubicBezTo>
                    <a:pt x="138" y="608"/>
                    <a:pt x="193" y="613"/>
                    <a:pt x="248" y="616"/>
                  </a:cubicBezTo>
                  <a:cubicBezTo>
                    <a:pt x="245" y="618"/>
                    <a:pt x="243" y="620"/>
                    <a:pt x="243" y="622"/>
                  </a:cubicBezTo>
                  <a:cubicBezTo>
                    <a:pt x="243" y="636"/>
                    <a:pt x="324" y="648"/>
                    <a:pt x="425" y="648"/>
                  </a:cubicBezTo>
                  <a:cubicBezTo>
                    <a:pt x="525" y="648"/>
                    <a:pt x="606" y="636"/>
                    <a:pt x="606" y="622"/>
                  </a:cubicBezTo>
                  <a:cubicBezTo>
                    <a:pt x="606" y="620"/>
                    <a:pt x="604" y="618"/>
                    <a:pt x="601" y="616"/>
                  </a:cubicBezTo>
                  <a:cubicBezTo>
                    <a:pt x="656" y="613"/>
                    <a:pt x="711" y="608"/>
                    <a:pt x="765" y="601"/>
                  </a:cubicBezTo>
                  <a:cubicBezTo>
                    <a:pt x="787" y="599"/>
                    <a:pt x="805" y="583"/>
                    <a:pt x="810" y="562"/>
                  </a:cubicBezTo>
                  <a:cubicBezTo>
                    <a:pt x="849" y="396"/>
                    <a:pt x="849" y="227"/>
                    <a:pt x="810" y="60"/>
                  </a:cubicBezTo>
                  <a:close/>
                  <a:moveTo>
                    <a:pt x="759" y="550"/>
                  </a:moveTo>
                  <a:cubicBezTo>
                    <a:pt x="536" y="577"/>
                    <a:pt x="313" y="577"/>
                    <a:pt x="90" y="550"/>
                  </a:cubicBezTo>
                  <a:cubicBezTo>
                    <a:pt x="52" y="391"/>
                    <a:pt x="52" y="231"/>
                    <a:pt x="90" y="72"/>
                  </a:cubicBezTo>
                  <a:cubicBezTo>
                    <a:pt x="313" y="45"/>
                    <a:pt x="536" y="45"/>
                    <a:pt x="759" y="72"/>
                  </a:cubicBezTo>
                  <a:cubicBezTo>
                    <a:pt x="797" y="231"/>
                    <a:pt x="797" y="391"/>
                    <a:pt x="759" y="5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20F4DE01-D810-A44B-9563-604E8B0D6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9988" y="495300"/>
              <a:ext cx="293687" cy="288925"/>
            </a:xfrm>
            <a:custGeom>
              <a:avLst/>
              <a:gdLst>
                <a:gd name="T0" fmla="*/ 39 w 78"/>
                <a:gd name="T1" fmla="*/ 77 h 77"/>
                <a:gd name="T2" fmla="*/ 78 w 78"/>
                <a:gd name="T3" fmla="*/ 39 h 77"/>
                <a:gd name="T4" fmla="*/ 39 w 78"/>
                <a:gd name="T5" fmla="*/ 0 h 77"/>
                <a:gd name="T6" fmla="*/ 0 w 78"/>
                <a:gd name="T7" fmla="*/ 39 h 77"/>
                <a:gd name="T8" fmla="*/ 39 w 78"/>
                <a:gd name="T9" fmla="*/ 77 h 77"/>
                <a:gd name="T10" fmla="*/ 39 w 78"/>
                <a:gd name="T11" fmla="*/ 26 h 77"/>
                <a:gd name="T12" fmla="*/ 52 w 78"/>
                <a:gd name="T13" fmla="*/ 39 h 77"/>
                <a:gd name="T14" fmla="*/ 39 w 78"/>
                <a:gd name="T15" fmla="*/ 51 h 77"/>
                <a:gd name="T16" fmla="*/ 26 w 78"/>
                <a:gd name="T17" fmla="*/ 39 h 77"/>
                <a:gd name="T18" fmla="*/ 39 w 78"/>
                <a:gd name="T19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39" y="77"/>
                  </a:moveTo>
                  <a:cubicBezTo>
                    <a:pt x="60" y="77"/>
                    <a:pt x="78" y="60"/>
                    <a:pt x="78" y="39"/>
                  </a:cubicBezTo>
                  <a:cubicBezTo>
                    <a:pt x="78" y="17"/>
                    <a:pt x="60" y="0"/>
                    <a:pt x="39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9" y="77"/>
                  </a:cubicBezTo>
                  <a:close/>
                  <a:moveTo>
                    <a:pt x="39" y="26"/>
                  </a:moveTo>
                  <a:cubicBezTo>
                    <a:pt x="46" y="26"/>
                    <a:pt x="52" y="31"/>
                    <a:pt x="52" y="39"/>
                  </a:cubicBezTo>
                  <a:cubicBezTo>
                    <a:pt x="52" y="46"/>
                    <a:pt x="46" y="51"/>
                    <a:pt x="39" y="51"/>
                  </a:cubicBezTo>
                  <a:cubicBezTo>
                    <a:pt x="32" y="51"/>
                    <a:pt x="26" y="46"/>
                    <a:pt x="26" y="39"/>
                  </a:cubicBezTo>
                  <a:cubicBezTo>
                    <a:pt x="26" y="31"/>
                    <a:pt x="32" y="26"/>
                    <a:pt x="3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F00E043C-6C37-1746-89F0-B5CBDB72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1763713"/>
              <a:ext cx="392112" cy="98425"/>
            </a:xfrm>
            <a:custGeom>
              <a:avLst/>
              <a:gdLst>
                <a:gd name="T0" fmla="*/ 91 w 104"/>
                <a:gd name="T1" fmla="*/ 0 h 26"/>
                <a:gd name="T2" fmla="*/ 13 w 104"/>
                <a:gd name="T3" fmla="*/ 0 h 26"/>
                <a:gd name="T4" fmla="*/ 0 w 104"/>
                <a:gd name="T5" fmla="*/ 13 h 26"/>
                <a:gd name="T6" fmla="*/ 13 w 104"/>
                <a:gd name="T7" fmla="*/ 26 h 26"/>
                <a:gd name="T8" fmla="*/ 91 w 104"/>
                <a:gd name="T9" fmla="*/ 26 h 26"/>
                <a:gd name="T10" fmla="*/ 104 w 104"/>
                <a:gd name="T11" fmla="*/ 13 h 26"/>
                <a:gd name="T12" fmla="*/ 91 w 104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6">
                  <a:moveTo>
                    <a:pt x="9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8" y="26"/>
                    <a:pt x="104" y="20"/>
                    <a:pt x="104" y="13"/>
                  </a:cubicBezTo>
                  <a:cubicBezTo>
                    <a:pt x="104" y="5"/>
                    <a:pt x="98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9A59010C-69BD-D741-BBB2-DC920ECFE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988" y="1470025"/>
              <a:ext cx="390525" cy="98425"/>
            </a:xfrm>
            <a:custGeom>
              <a:avLst/>
              <a:gdLst>
                <a:gd name="T0" fmla="*/ 91 w 104"/>
                <a:gd name="T1" fmla="*/ 0 h 26"/>
                <a:gd name="T2" fmla="*/ 13 w 104"/>
                <a:gd name="T3" fmla="*/ 0 h 26"/>
                <a:gd name="T4" fmla="*/ 0 w 104"/>
                <a:gd name="T5" fmla="*/ 13 h 26"/>
                <a:gd name="T6" fmla="*/ 13 w 104"/>
                <a:gd name="T7" fmla="*/ 26 h 26"/>
                <a:gd name="T8" fmla="*/ 91 w 104"/>
                <a:gd name="T9" fmla="*/ 26 h 26"/>
                <a:gd name="T10" fmla="*/ 104 w 104"/>
                <a:gd name="T11" fmla="*/ 13 h 26"/>
                <a:gd name="T12" fmla="*/ 91 w 104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6">
                  <a:moveTo>
                    <a:pt x="9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8" y="26"/>
                    <a:pt x="104" y="20"/>
                    <a:pt x="104" y="13"/>
                  </a:cubicBezTo>
                  <a:cubicBezTo>
                    <a:pt x="104" y="6"/>
                    <a:pt x="98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F36E016A-9766-2D4A-BFEA-59C3A49C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988" y="1176338"/>
              <a:ext cx="390525" cy="98425"/>
            </a:xfrm>
            <a:custGeom>
              <a:avLst/>
              <a:gdLst>
                <a:gd name="T0" fmla="*/ 91 w 104"/>
                <a:gd name="T1" fmla="*/ 0 h 26"/>
                <a:gd name="T2" fmla="*/ 13 w 104"/>
                <a:gd name="T3" fmla="*/ 0 h 26"/>
                <a:gd name="T4" fmla="*/ 0 w 104"/>
                <a:gd name="T5" fmla="*/ 13 h 26"/>
                <a:gd name="T6" fmla="*/ 13 w 104"/>
                <a:gd name="T7" fmla="*/ 26 h 26"/>
                <a:gd name="T8" fmla="*/ 91 w 104"/>
                <a:gd name="T9" fmla="*/ 26 h 26"/>
                <a:gd name="T10" fmla="*/ 104 w 104"/>
                <a:gd name="T11" fmla="*/ 13 h 26"/>
                <a:gd name="T12" fmla="*/ 91 w 104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6">
                  <a:moveTo>
                    <a:pt x="9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8" y="26"/>
                    <a:pt x="104" y="20"/>
                    <a:pt x="104" y="13"/>
                  </a:cubicBezTo>
                  <a:cubicBezTo>
                    <a:pt x="104" y="6"/>
                    <a:pt x="98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EC7C47F1-CC4D-9D42-8E20-43F88F6B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" y="766763"/>
              <a:ext cx="582612" cy="409575"/>
            </a:xfrm>
            <a:custGeom>
              <a:avLst/>
              <a:gdLst>
                <a:gd name="T0" fmla="*/ 142 w 155"/>
                <a:gd name="T1" fmla="*/ 0 h 109"/>
                <a:gd name="T2" fmla="*/ 23 w 155"/>
                <a:gd name="T3" fmla="*/ 10 h 109"/>
                <a:gd name="T4" fmla="*/ 8 w 155"/>
                <a:gd name="T5" fmla="*/ 24 h 109"/>
                <a:gd name="T6" fmla="*/ 0 w 155"/>
                <a:gd name="T7" fmla="*/ 96 h 109"/>
                <a:gd name="T8" fmla="*/ 12 w 155"/>
                <a:gd name="T9" fmla="*/ 109 h 109"/>
                <a:gd name="T10" fmla="*/ 26 w 155"/>
                <a:gd name="T11" fmla="*/ 96 h 109"/>
                <a:gd name="T12" fmla="*/ 30 w 155"/>
                <a:gd name="T13" fmla="*/ 47 h 109"/>
                <a:gd name="T14" fmla="*/ 45 w 155"/>
                <a:gd name="T15" fmla="*/ 33 h 109"/>
                <a:gd name="T16" fmla="*/ 142 w 155"/>
                <a:gd name="T17" fmla="*/ 26 h 109"/>
                <a:gd name="T18" fmla="*/ 155 w 155"/>
                <a:gd name="T19" fmla="*/ 13 h 109"/>
                <a:gd name="T20" fmla="*/ 142 w 155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09">
                  <a:moveTo>
                    <a:pt x="142" y="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16" y="10"/>
                    <a:pt x="9" y="17"/>
                    <a:pt x="8" y="2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9"/>
                    <a:pt x="12" y="109"/>
                  </a:cubicBezTo>
                  <a:cubicBezTo>
                    <a:pt x="19" y="109"/>
                    <a:pt x="25" y="103"/>
                    <a:pt x="26" y="96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0"/>
                    <a:pt x="38" y="34"/>
                    <a:pt x="45" y="33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9" y="26"/>
                    <a:pt x="155" y="20"/>
                    <a:pt x="155" y="13"/>
                  </a:cubicBezTo>
                  <a:cubicBezTo>
                    <a:pt x="155" y="6"/>
                    <a:pt x="149" y="0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81" name="Freeform 80">
            <a:extLst>
              <a:ext uri="{FF2B5EF4-FFF2-40B4-BE49-F238E27FC236}">
                <a16:creationId xmlns:a16="http://schemas.microsoft.com/office/drawing/2014/main" id="{3A928269-640C-3D4B-B779-910807579457}"/>
              </a:ext>
            </a:extLst>
          </p:cNvPr>
          <p:cNvSpPr/>
          <p:nvPr/>
        </p:nvSpPr>
        <p:spPr>
          <a:xfrm flipH="1">
            <a:off x="3061095" y="2462843"/>
            <a:ext cx="602438" cy="589997"/>
          </a:xfrm>
          <a:custGeom>
            <a:avLst/>
            <a:gdLst>
              <a:gd name="connsiteX0" fmla="*/ 0 w 1322296"/>
              <a:gd name="connsiteY0" fmla="*/ 0 h 637561"/>
              <a:gd name="connsiteX1" fmla="*/ 1322296 w 1322296"/>
              <a:gd name="connsiteY1" fmla="*/ 0 h 637561"/>
              <a:gd name="connsiteX2" fmla="*/ 1322296 w 1322296"/>
              <a:gd name="connsiteY2" fmla="*/ 637561 h 637561"/>
              <a:gd name="connsiteX3" fmla="*/ 0 w 1322296"/>
              <a:gd name="connsiteY3" fmla="*/ 637561 h 637561"/>
              <a:gd name="connsiteX4" fmla="*/ 0 w 1322296"/>
              <a:gd name="connsiteY4" fmla="*/ 0 h 63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296" h="637561">
                <a:moveTo>
                  <a:pt x="0" y="0"/>
                </a:moveTo>
                <a:lnTo>
                  <a:pt x="1322296" y="0"/>
                </a:lnTo>
                <a:lnTo>
                  <a:pt x="1322296" y="637561"/>
                </a:lnTo>
                <a:lnTo>
                  <a:pt x="0" y="637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048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200" kern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Step 2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153B7A0-028B-8545-90ED-7FB7D9CDA645}"/>
              </a:ext>
            </a:extLst>
          </p:cNvPr>
          <p:cNvGrpSpPr/>
          <p:nvPr/>
        </p:nvGrpSpPr>
        <p:grpSpPr>
          <a:xfrm>
            <a:off x="1906274" y="2881414"/>
            <a:ext cx="828085" cy="828937"/>
            <a:chOff x="1582439" y="2770103"/>
            <a:chExt cx="894843" cy="895763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6408442-62B5-A140-B420-F2E38B4C9DBC}"/>
                </a:ext>
              </a:extLst>
            </p:cNvPr>
            <p:cNvSpPr/>
            <p:nvPr/>
          </p:nvSpPr>
          <p:spPr>
            <a:xfrm flipH="1">
              <a:off x="1582439" y="2770103"/>
              <a:ext cx="894843" cy="8957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246461"/>
                <a:satOff val="-17972"/>
                <a:lumOff val="-339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518D561D-393A-6F49-A61A-84B4AAB21F2B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818727" y="3068240"/>
              <a:ext cx="437219" cy="328378"/>
            </a:xfrm>
            <a:custGeom>
              <a:avLst/>
              <a:gdLst>
                <a:gd name="T0" fmla="*/ 899 w 1092"/>
                <a:gd name="T1" fmla="*/ 20 h 819"/>
                <a:gd name="T2" fmla="*/ 242 w 1092"/>
                <a:gd name="T3" fmla="*/ 0 h 819"/>
                <a:gd name="T4" fmla="*/ 20 w 1092"/>
                <a:gd name="T5" fmla="*/ 193 h 819"/>
                <a:gd name="T6" fmla="*/ 17 w 1092"/>
                <a:gd name="T7" fmla="*/ 287 h 819"/>
                <a:gd name="T8" fmla="*/ 546 w 1092"/>
                <a:gd name="T9" fmla="*/ 819 h 819"/>
                <a:gd name="T10" fmla="*/ 1075 w 1092"/>
                <a:gd name="T11" fmla="*/ 287 h 819"/>
                <a:gd name="T12" fmla="*/ 1072 w 1092"/>
                <a:gd name="T13" fmla="*/ 193 h 819"/>
                <a:gd name="T14" fmla="*/ 470 w 1092"/>
                <a:gd name="T15" fmla="*/ 239 h 819"/>
                <a:gd name="T16" fmla="*/ 622 w 1092"/>
                <a:gd name="T17" fmla="*/ 239 h 819"/>
                <a:gd name="T18" fmla="*/ 666 w 1092"/>
                <a:gd name="T19" fmla="*/ 76 h 819"/>
                <a:gd name="T20" fmla="*/ 648 w 1092"/>
                <a:gd name="T21" fmla="*/ 217 h 819"/>
                <a:gd name="T22" fmla="*/ 444 w 1092"/>
                <a:gd name="T23" fmla="*/ 217 h 819"/>
                <a:gd name="T24" fmla="*/ 426 w 1092"/>
                <a:gd name="T25" fmla="*/ 76 h 819"/>
                <a:gd name="T26" fmla="*/ 444 w 1092"/>
                <a:gd name="T27" fmla="*/ 217 h 819"/>
                <a:gd name="T28" fmla="*/ 546 w 1092"/>
                <a:gd name="T29" fmla="*/ 698 h 819"/>
                <a:gd name="T30" fmla="*/ 631 w 1092"/>
                <a:gd name="T31" fmla="*/ 273 h 819"/>
                <a:gd name="T32" fmla="*/ 833 w 1092"/>
                <a:gd name="T33" fmla="*/ 273 h 819"/>
                <a:gd name="T34" fmla="*/ 666 w 1092"/>
                <a:gd name="T35" fmla="*/ 273 h 819"/>
                <a:gd name="T36" fmla="*/ 759 w 1092"/>
                <a:gd name="T37" fmla="*/ 169 h 819"/>
                <a:gd name="T38" fmla="*/ 675 w 1092"/>
                <a:gd name="T39" fmla="*/ 239 h 819"/>
                <a:gd name="T40" fmla="*/ 826 w 1092"/>
                <a:gd name="T41" fmla="*/ 68 h 819"/>
                <a:gd name="T42" fmla="*/ 707 w 1092"/>
                <a:gd name="T43" fmla="*/ 68 h 819"/>
                <a:gd name="T44" fmla="*/ 470 w 1092"/>
                <a:gd name="T45" fmla="*/ 68 h 819"/>
                <a:gd name="T46" fmla="*/ 546 w 1092"/>
                <a:gd name="T47" fmla="*/ 131 h 819"/>
                <a:gd name="T48" fmla="*/ 266 w 1092"/>
                <a:gd name="T49" fmla="*/ 68 h 819"/>
                <a:gd name="T50" fmla="*/ 331 w 1092"/>
                <a:gd name="T51" fmla="*/ 123 h 819"/>
                <a:gd name="T52" fmla="*/ 417 w 1092"/>
                <a:gd name="T53" fmla="*/ 239 h 819"/>
                <a:gd name="T54" fmla="*/ 333 w 1092"/>
                <a:gd name="T55" fmla="*/ 169 h 819"/>
                <a:gd name="T56" fmla="*/ 510 w 1092"/>
                <a:gd name="T57" fmla="*/ 692 h 819"/>
                <a:gd name="T58" fmla="*/ 426 w 1092"/>
                <a:gd name="T59" fmla="*/ 273 h 819"/>
                <a:gd name="T60" fmla="*/ 98 w 1092"/>
                <a:gd name="T61" fmla="*/ 273 h 819"/>
                <a:gd name="T62" fmla="*/ 434 w 1092"/>
                <a:gd name="T63" fmla="*/ 631 h 819"/>
                <a:gd name="T64" fmla="*/ 994 w 1092"/>
                <a:gd name="T65" fmla="*/ 273 h 819"/>
                <a:gd name="T66" fmla="*/ 873 w 1092"/>
                <a:gd name="T67" fmla="*/ 273 h 819"/>
                <a:gd name="T68" fmla="*/ 785 w 1092"/>
                <a:gd name="T69" fmla="*/ 147 h 819"/>
                <a:gd name="T70" fmla="*/ 1021 w 1092"/>
                <a:gd name="T71" fmla="*/ 239 h 819"/>
                <a:gd name="T72" fmla="*/ 228 w 1092"/>
                <a:gd name="T73" fmla="*/ 82 h 819"/>
                <a:gd name="T74" fmla="*/ 215 w 1092"/>
                <a:gd name="T75" fmla="*/ 239 h 819"/>
                <a:gd name="T76" fmla="*/ 228 w 1092"/>
                <a:gd name="T77" fmla="*/ 8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2" h="819">
                  <a:moveTo>
                    <a:pt x="1072" y="193"/>
                  </a:moveTo>
                  <a:cubicBezTo>
                    <a:pt x="899" y="20"/>
                    <a:pt x="899" y="20"/>
                    <a:pt x="899" y="20"/>
                  </a:cubicBezTo>
                  <a:cubicBezTo>
                    <a:pt x="886" y="7"/>
                    <a:pt x="868" y="0"/>
                    <a:pt x="85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24" y="0"/>
                    <a:pt x="206" y="7"/>
                    <a:pt x="193" y="20"/>
                  </a:cubicBezTo>
                  <a:cubicBezTo>
                    <a:pt x="20" y="193"/>
                    <a:pt x="20" y="193"/>
                    <a:pt x="20" y="193"/>
                  </a:cubicBezTo>
                  <a:cubicBezTo>
                    <a:pt x="7" y="207"/>
                    <a:pt x="0" y="224"/>
                    <a:pt x="0" y="242"/>
                  </a:cubicBezTo>
                  <a:cubicBezTo>
                    <a:pt x="0" y="258"/>
                    <a:pt x="6" y="274"/>
                    <a:pt x="17" y="287"/>
                  </a:cubicBezTo>
                  <a:cubicBezTo>
                    <a:pt x="495" y="796"/>
                    <a:pt x="495" y="796"/>
                    <a:pt x="495" y="796"/>
                  </a:cubicBezTo>
                  <a:cubicBezTo>
                    <a:pt x="508" y="810"/>
                    <a:pt x="527" y="819"/>
                    <a:pt x="546" y="819"/>
                  </a:cubicBezTo>
                  <a:cubicBezTo>
                    <a:pt x="565" y="819"/>
                    <a:pt x="584" y="810"/>
                    <a:pt x="597" y="796"/>
                  </a:cubicBezTo>
                  <a:cubicBezTo>
                    <a:pt x="1075" y="287"/>
                    <a:pt x="1075" y="287"/>
                    <a:pt x="1075" y="287"/>
                  </a:cubicBezTo>
                  <a:cubicBezTo>
                    <a:pt x="1086" y="274"/>
                    <a:pt x="1092" y="257"/>
                    <a:pt x="1092" y="241"/>
                  </a:cubicBezTo>
                  <a:cubicBezTo>
                    <a:pt x="1092" y="224"/>
                    <a:pt x="1085" y="207"/>
                    <a:pt x="1072" y="193"/>
                  </a:cubicBezTo>
                  <a:close/>
                  <a:moveTo>
                    <a:pt x="622" y="239"/>
                  </a:moveTo>
                  <a:cubicBezTo>
                    <a:pt x="470" y="239"/>
                    <a:pt x="470" y="239"/>
                    <a:pt x="470" y="239"/>
                  </a:cubicBezTo>
                  <a:cubicBezTo>
                    <a:pt x="546" y="176"/>
                    <a:pt x="546" y="176"/>
                    <a:pt x="546" y="176"/>
                  </a:cubicBezTo>
                  <a:lnTo>
                    <a:pt x="622" y="239"/>
                  </a:lnTo>
                  <a:close/>
                  <a:moveTo>
                    <a:pt x="573" y="154"/>
                  </a:moveTo>
                  <a:cubicBezTo>
                    <a:pt x="666" y="76"/>
                    <a:pt x="666" y="76"/>
                    <a:pt x="666" y="76"/>
                  </a:cubicBezTo>
                  <a:cubicBezTo>
                    <a:pt x="735" y="145"/>
                    <a:pt x="735" y="145"/>
                    <a:pt x="735" y="145"/>
                  </a:cubicBezTo>
                  <a:cubicBezTo>
                    <a:pt x="648" y="217"/>
                    <a:pt x="648" y="217"/>
                    <a:pt x="648" y="217"/>
                  </a:cubicBezTo>
                  <a:lnTo>
                    <a:pt x="573" y="154"/>
                  </a:lnTo>
                  <a:close/>
                  <a:moveTo>
                    <a:pt x="444" y="217"/>
                  </a:moveTo>
                  <a:cubicBezTo>
                    <a:pt x="357" y="145"/>
                    <a:pt x="357" y="145"/>
                    <a:pt x="357" y="145"/>
                  </a:cubicBezTo>
                  <a:cubicBezTo>
                    <a:pt x="426" y="76"/>
                    <a:pt x="426" y="76"/>
                    <a:pt x="426" y="76"/>
                  </a:cubicBezTo>
                  <a:cubicBezTo>
                    <a:pt x="519" y="154"/>
                    <a:pt x="519" y="154"/>
                    <a:pt x="519" y="154"/>
                  </a:cubicBezTo>
                  <a:lnTo>
                    <a:pt x="444" y="217"/>
                  </a:lnTo>
                  <a:close/>
                  <a:moveTo>
                    <a:pt x="631" y="273"/>
                  </a:moveTo>
                  <a:cubicBezTo>
                    <a:pt x="546" y="698"/>
                    <a:pt x="546" y="698"/>
                    <a:pt x="546" y="698"/>
                  </a:cubicBezTo>
                  <a:cubicBezTo>
                    <a:pt x="461" y="273"/>
                    <a:pt x="461" y="273"/>
                    <a:pt x="461" y="273"/>
                  </a:cubicBezTo>
                  <a:lnTo>
                    <a:pt x="631" y="273"/>
                  </a:lnTo>
                  <a:close/>
                  <a:moveTo>
                    <a:pt x="666" y="273"/>
                  </a:moveTo>
                  <a:cubicBezTo>
                    <a:pt x="833" y="273"/>
                    <a:pt x="833" y="273"/>
                    <a:pt x="833" y="273"/>
                  </a:cubicBezTo>
                  <a:cubicBezTo>
                    <a:pt x="582" y="692"/>
                    <a:pt x="582" y="692"/>
                    <a:pt x="582" y="692"/>
                  </a:cubicBezTo>
                  <a:lnTo>
                    <a:pt x="666" y="273"/>
                  </a:lnTo>
                  <a:close/>
                  <a:moveTo>
                    <a:pt x="675" y="239"/>
                  </a:moveTo>
                  <a:cubicBezTo>
                    <a:pt x="759" y="169"/>
                    <a:pt x="759" y="169"/>
                    <a:pt x="759" y="169"/>
                  </a:cubicBezTo>
                  <a:cubicBezTo>
                    <a:pt x="829" y="239"/>
                    <a:pt x="829" y="239"/>
                    <a:pt x="829" y="239"/>
                  </a:cubicBezTo>
                  <a:lnTo>
                    <a:pt x="675" y="239"/>
                  </a:lnTo>
                  <a:close/>
                  <a:moveTo>
                    <a:pt x="707" y="68"/>
                  </a:moveTo>
                  <a:cubicBezTo>
                    <a:pt x="826" y="68"/>
                    <a:pt x="826" y="68"/>
                    <a:pt x="826" y="68"/>
                  </a:cubicBezTo>
                  <a:cubicBezTo>
                    <a:pt x="761" y="123"/>
                    <a:pt x="761" y="123"/>
                    <a:pt x="761" y="123"/>
                  </a:cubicBezTo>
                  <a:lnTo>
                    <a:pt x="707" y="68"/>
                  </a:lnTo>
                  <a:close/>
                  <a:moveTo>
                    <a:pt x="546" y="131"/>
                  </a:moveTo>
                  <a:cubicBezTo>
                    <a:pt x="470" y="68"/>
                    <a:pt x="470" y="68"/>
                    <a:pt x="470" y="68"/>
                  </a:cubicBezTo>
                  <a:cubicBezTo>
                    <a:pt x="622" y="68"/>
                    <a:pt x="622" y="68"/>
                    <a:pt x="622" y="68"/>
                  </a:cubicBezTo>
                  <a:lnTo>
                    <a:pt x="546" y="131"/>
                  </a:lnTo>
                  <a:close/>
                  <a:moveTo>
                    <a:pt x="331" y="123"/>
                  </a:moveTo>
                  <a:cubicBezTo>
                    <a:pt x="266" y="68"/>
                    <a:pt x="266" y="68"/>
                    <a:pt x="266" y="68"/>
                  </a:cubicBezTo>
                  <a:cubicBezTo>
                    <a:pt x="385" y="68"/>
                    <a:pt x="385" y="68"/>
                    <a:pt x="385" y="68"/>
                  </a:cubicBezTo>
                  <a:lnTo>
                    <a:pt x="331" y="123"/>
                  </a:lnTo>
                  <a:close/>
                  <a:moveTo>
                    <a:pt x="333" y="169"/>
                  </a:moveTo>
                  <a:cubicBezTo>
                    <a:pt x="417" y="239"/>
                    <a:pt x="417" y="239"/>
                    <a:pt x="417" y="239"/>
                  </a:cubicBezTo>
                  <a:cubicBezTo>
                    <a:pt x="263" y="239"/>
                    <a:pt x="263" y="239"/>
                    <a:pt x="263" y="239"/>
                  </a:cubicBezTo>
                  <a:lnTo>
                    <a:pt x="333" y="169"/>
                  </a:lnTo>
                  <a:close/>
                  <a:moveTo>
                    <a:pt x="426" y="273"/>
                  </a:moveTo>
                  <a:cubicBezTo>
                    <a:pt x="510" y="692"/>
                    <a:pt x="510" y="692"/>
                    <a:pt x="510" y="692"/>
                  </a:cubicBezTo>
                  <a:cubicBezTo>
                    <a:pt x="259" y="273"/>
                    <a:pt x="259" y="273"/>
                    <a:pt x="259" y="273"/>
                  </a:cubicBezTo>
                  <a:lnTo>
                    <a:pt x="426" y="273"/>
                  </a:lnTo>
                  <a:close/>
                  <a:moveTo>
                    <a:pt x="434" y="631"/>
                  </a:moveTo>
                  <a:cubicBezTo>
                    <a:pt x="98" y="273"/>
                    <a:pt x="98" y="273"/>
                    <a:pt x="98" y="273"/>
                  </a:cubicBezTo>
                  <a:cubicBezTo>
                    <a:pt x="219" y="273"/>
                    <a:pt x="219" y="273"/>
                    <a:pt x="219" y="273"/>
                  </a:cubicBezTo>
                  <a:lnTo>
                    <a:pt x="434" y="631"/>
                  </a:lnTo>
                  <a:close/>
                  <a:moveTo>
                    <a:pt x="873" y="273"/>
                  </a:moveTo>
                  <a:cubicBezTo>
                    <a:pt x="994" y="273"/>
                    <a:pt x="994" y="273"/>
                    <a:pt x="994" y="273"/>
                  </a:cubicBezTo>
                  <a:cubicBezTo>
                    <a:pt x="658" y="631"/>
                    <a:pt x="658" y="631"/>
                    <a:pt x="658" y="631"/>
                  </a:cubicBezTo>
                  <a:lnTo>
                    <a:pt x="873" y="273"/>
                  </a:lnTo>
                  <a:close/>
                  <a:moveTo>
                    <a:pt x="877" y="239"/>
                  </a:moveTo>
                  <a:cubicBezTo>
                    <a:pt x="785" y="147"/>
                    <a:pt x="785" y="147"/>
                    <a:pt x="785" y="147"/>
                  </a:cubicBezTo>
                  <a:cubicBezTo>
                    <a:pt x="864" y="82"/>
                    <a:pt x="864" y="82"/>
                    <a:pt x="864" y="82"/>
                  </a:cubicBezTo>
                  <a:cubicBezTo>
                    <a:pt x="1021" y="239"/>
                    <a:pt x="1021" y="239"/>
                    <a:pt x="1021" y="239"/>
                  </a:cubicBezTo>
                  <a:lnTo>
                    <a:pt x="877" y="239"/>
                  </a:lnTo>
                  <a:close/>
                  <a:moveTo>
                    <a:pt x="228" y="82"/>
                  </a:moveTo>
                  <a:cubicBezTo>
                    <a:pt x="307" y="147"/>
                    <a:pt x="307" y="147"/>
                    <a:pt x="307" y="147"/>
                  </a:cubicBezTo>
                  <a:cubicBezTo>
                    <a:pt x="215" y="239"/>
                    <a:pt x="215" y="239"/>
                    <a:pt x="215" y="239"/>
                  </a:cubicBezTo>
                  <a:cubicBezTo>
                    <a:pt x="68" y="239"/>
                    <a:pt x="68" y="239"/>
                    <a:pt x="68" y="239"/>
                  </a:cubicBezTo>
                  <a:lnTo>
                    <a:pt x="22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74EE1D-F3A3-7048-B11E-341C01092C64}"/>
              </a:ext>
            </a:extLst>
          </p:cNvPr>
          <p:cNvGrpSpPr/>
          <p:nvPr/>
        </p:nvGrpSpPr>
        <p:grpSpPr>
          <a:xfrm>
            <a:off x="1293460" y="3211774"/>
            <a:ext cx="590039" cy="590646"/>
            <a:chOff x="920221" y="3127096"/>
            <a:chExt cx="637606" cy="63826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7704109-F75A-1147-A327-268D611F4407}"/>
                </a:ext>
              </a:extLst>
            </p:cNvPr>
            <p:cNvSpPr/>
            <p:nvPr/>
          </p:nvSpPr>
          <p:spPr>
            <a:xfrm flipH="1">
              <a:off x="920221" y="3127096"/>
              <a:ext cx="637606" cy="638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869691"/>
                <a:satOff val="-26958"/>
                <a:lumOff val="-509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604B65C-9D2C-994B-9759-65D0A3759EC9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117819" y="3275970"/>
              <a:ext cx="229751" cy="337072"/>
              <a:chOff x="1559893" y="2241774"/>
              <a:chExt cx="174947" cy="256404"/>
            </a:xfrm>
            <a:solidFill>
              <a:schemeClr val="bg1"/>
            </a:solidFill>
          </p:grpSpPr>
          <p:sp>
            <p:nvSpPr>
              <p:cNvPr id="88" name="Oval 49">
                <a:extLst>
                  <a:ext uri="{FF2B5EF4-FFF2-40B4-BE49-F238E27FC236}">
                    <a16:creationId xmlns:a16="http://schemas.microsoft.com/office/drawing/2014/main" id="{E53ECB93-1AA2-5A4E-A8F9-2DB15224B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705" y="2313975"/>
                <a:ext cx="16662" cy="166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89" name="Oval 50">
                <a:extLst>
                  <a:ext uri="{FF2B5EF4-FFF2-40B4-BE49-F238E27FC236}">
                    <a16:creationId xmlns:a16="http://schemas.microsoft.com/office/drawing/2014/main" id="{D4BC4CE8-3005-E848-B746-1590915A4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705" y="2410242"/>
                <a:ext cx="16662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0" name="Oval 51">
                <a:extLst>
                  <a:ext uri="{FF2B5EF4-FFF2-40B4-BE49-F238E27FC236}">
                    <a16:creationId xmlns:a16="http://schemas.microsoft.com/office/drawing/2014/main" id="{E5759F94-6F52-C643-8CB9-594448A6D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960" y="2362108"/>
                <a:ext cx="15273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1" name="Oval 52">
                <a:extLst>
                  <a:ext uri="{FF2B5EF4-FFF2-40B4-BE49-F238E27FC236}">
                    <a16:creationId xmlns:a16="http://schemas.microsoft.com/office/drawing/2014/main" id="{C5E47837-7770-A642-8369-0C45A99AF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301" y="2362108"/>
                <a:ext cx="16199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2" name="Freeform 53">
                <a:extLst>
                  <a:ext uri="{FF2B5EF4-FFF2-40B4-BE49-F238E27FC236}">
                    <a16:creationId xmlns:a16="http://schemas.microsoft.com/office/drawing/2014/main" id="{66A72F52-7B6E-7040-ADC5-6FC7A59C8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919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3" name="Freeform 54">
                <a:extLst>
                  <a:ext uri="{FF2B5EF4-FFF2-40B4-BE49-F238E27FC236}">
                    <a16:creationId xmlns:a16="http://schemas.microsoft.com/office/drawing/2014/main" id="{F5BBFD3D-51CA-1C46-AFF9-19FBFF55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919" y="2326934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4" name="Freeform 55">
                <a:extLst>
                  <a:ext uri="{FF2B5EF4-FFF2-40B4-BE49-F238E27FC236}">
                    <a16:creationId xmlns:a16="http://schemas.microsoft.com/office/drawing/2014/main" id="{3D187A1B-AA0F-C74B-A21C-C0F37A8B8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953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5" name="Freeform 56">
                <a:extLst>
                  <a:ext uri="{FF2B5EF4-FFF2-40B4-BE49-F238E27FC236}">
                    <a16:creationId xmlns:a16="http://schemas.microsoft.com/office/drawing/2014/main" id="{8D975770-EA44-7341-8478-BB85A39C3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893" y="2241774"/>
                <a:ext cx="174947" cy="256404"/>
              </a:xfrm>
              <a:custGeom>
                <a:avLst/>
                <a:gdLst>
                  <a:gd name="T0" fmla="*/ 146 w 160"/>
                  <a:gd name="T1" fmla="*/ 103 h 234"/>
                  <a:gd name="T2" fmla="*/ 144 w 160"/>
                  <a:gd name="T3" fmla="*/ 103 h 234"/>
                  <a:gd name="T4" fmla="*/ 128 w 160"/>
                  <a:gd name="T5" fmla="*/ 69 h 234"/>
                  <a:gd name="T6" fmla="*/ 117 w 160"/>
                  <a:gd name="T7" fmla="*/ 12 h 234"/>
                  <a:gd name="T8" fmla="*/ 103 w 160"/>
                  <a:gd name="T9" fmla="*/ 0 h 234"/>
                  <a:gd name="T10" fmla="*/ 44 w 160"/>
                  <a:gd name="T11" fmla="*/ 0 h 234"/>
                  <a:gd name="T12" fmla="*/ 30 w 160"/>
                  <a:gd name="T13" fmla="*/ 12 h 234"/>
                  <a:gd name="T14" fmla="*/ 20 w 160"/>
                  <a:gd name="T15" fmla="*/ 67 h 234"/>
                  <a:gd name="T16" fmla="*/ 0 w 160"/>
                  <a:gd name="T17" fmla="*/ 117 h 234"/>
                  <a:gd name="T18" fmla="*/ 19 w 160"/>
                  <a:gd name="T19" fmla="*/ 166 h 234"/>
                  <a:gd name="T20" fmla="*/ 29 w 160"/>
                  <a:gd name="T21" fmla="*/ 222 h 234"/>
                  <a:gd name="T22" fmla="*/ 44 w 160"/>
                  <a:gd name="T23" fmla="*/ 234 h 234"/>
                  <a:gd name="T24" fmla="*/ 102 w 160"/>
                  <a:gd name="T25" fmla="*/ 234 h 234"/>
                  <a:gd name="T26" fmla="*/ 116 w 160"/>
                  <a:gd name="T27" fmla="*/ 222 h 234"/>
                  <a:gd name="T28" fmla="*/ 127 w 160"/>
                  <a:gd name="T29" fmla="*/ 166 h 234"/>
                  <a:gd name="T30" fmla="*/ 144 w 160"/>
                  <a:gd name="T31" fmla="*/ 131 h 234"/>
                  <a:gd name="T32" fmla="*/ 146 w 160"/>
                  <a:gd name="T33" fmla="*/ 132 h 234"/>
                  <a:gd name="T34" fmla="*/ 160 w 160"/>
                  <a:gd name="T35" fmla="*/ 117 h 234"/>
                  <a:gd name="T36" fmla="*/ 146 w 160"/>
                  <a:gd name="T37" fmla="*/ 103 h 234"/>
                  <a:gd name="T38" fmla="*/ 44 w 160"/>
                  <a:gd name="T39" fmla="*/ 15 h 234"/>
                  <a:gd name="T40" fmla="*/ 103 w 160"/>
                  <a:gd name="T41" fmla="*/ 15 h 234"/>
                  <a:gd name="T42" fmla="*/ 110 w 160"/>
                  <a:gd name="T43" fmla="*/ 54 h 234"/>
                  <a:gd name="T44" fmla="*/ 73 w 160"/>
                  <a:gd name="T45" fmla="*/ 44 h 234"/>
                  <a:gd name="T46" fmla="*/ 37 w 160"/>
                  <a:gd name="T47" fmla="*/ 54 h 234"/>
                  <a:gd name="T48" fmla="*/ 44 w 160"/>
                  <a:gd name="T49" fmla="*/ 15 h 234"/>
                  <a:gd name="T50" fmla="*/ 102 w 160"/>
                  <a:gd name="T51" fmla="*/ 219 h 234"/>
                  <a:gd name="T52" fmla="*/ 44 w 160"/>
                  <a:gd name="T53" fmla="*/ 219 h 234"/>
                  <a:gd name="T54" fmla="*/ 36 w 160"/>
                  <a:gd name="T55" fmla="*/ 180 h 234"/>
                  <a:gd name="T56" fmla="*/ 73 w 160"/>
                  <a:gd name="T57" fmla="*/ 190 h 234"/>
                  <a:gd name="T58" fmla="*/ 109 w 160"/>
                  <a:gd name="T59" fmla="*/ 180 h 234"/>
                  <a:gd name="T60" fmla="*/ 102 w 160"/>
                  <a:gd name="T61" fmla="*/ 219 h 234"/>
                  <a:gd name="T62" fmla="*/ 73 w 160"/>
                  <a:gd name="T63" fmla="*/ 176 h 234"/>
                  <a:gd name="T64" fmla="*/ 14 w 160"/>
                  <a:gd name="T65" fmla="*/ 117 h 234"/>
                  <a:gd name="T66" fmla="*/ 73 w 160"/>
                  <a:gd name="T67" fmla="*/ 59 h 234"/>
                  <a:gd name="T68" fmla="*/ 131 w 160"/>
                  <a:gd name="T69" fmla="*/ 117 h 234"/>
                  <a:gd name="T70" fmla="*/ 73 w 160"/>
                  <a:gd name="T71" fmla="*/ 17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" h="234">
                    <a:moveTo>
                      <a:pt x="146" y="103"/>
                    </a:moveTo>
                    <a:cubicBezTo>
                      <a:pt x="145" y="103"/>
                      <a:pt x="145" y="103"/>
                      <a:pt x="144" y="103"/>
                    </a:cubicBezTo>
                    <a:cubicBezTo>
                      <a:pt x="142" y="90"/>
                      <a:pt x="136" y="79"/>
                      <a:pt x="128" y="69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5"/>
                      <a:pt x="110" y="0"/>
                      <a:pt x="10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1" y="5"/>
                      <a:pt x="30" y="12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7" y="80"/>
                      <a:pt x="0" y="98"/>
                      <a:pt x="0" y="117"/>
                    </a:cubicBezTo>
                    <a:cubicBezTo>
                      <a:pt x="0" y="136"/>
                      <a:pt x="7" y="153"/>
                      <a:pt x="19" y="166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29"/>
                      <a:pt x="36" y="234"/>
                      <a:pt x="44" y="234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9" y="234"/>
                      <a:pt x="115" y="229"/>
                      <a:pt x="116" y="222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35" y="156"/>
                      <a:pt x="142" y="145"/>
                      <a:pt x="144" y="131"/>
                    </a:cubicBezTo>
                    <a:cubicBezTo>
                      <a:pt x="145" y="132"/>
                      <a:pt x="145" y="132"/>
                      <a:pt x="146" y="132"/>
                    </a:cubicBezTo>
                    <a:cubicBezTo>
                      <a:pt x="154" y="132"/>
                      <a:pt x="160" y="125"/>
                      <a:pt x="160" y="117"/>
                    </a:cubicBezTo>
                    <a:cubicBezTo>
                      <a:pt x="160" y="109"/>
                      <a:pt x="154" y="103"/>
                      <a:pt x="146" y="103"/>
                    </a:cubicBezTo>
                    <a:close/>
                    <a:moveTo>
                      <a:pt x="44" y="15"/>
                    </a:moveTo>
                    <a:cubicBezTo>
                      <a:pt x="103" y="15"/>
                      <a:pt x="103" y="15"/>
                      <a:pt x="103" y="15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99" y="48"/>
                      <a:pt x="87" y="44"/>
                      <a:pt x="73" y="44"/>
                    </a:cubicBezTo>
                    <a:cubicBezTo>
                      <a:pt x="60" y="44"/>
                      <a:pt x="48" y="48"/>
                      <a:pt x="37" y="54"/>
                    </a:cubicBezTo>
                    <a:lnTo>
                      <a:pt x="44" y="15"/>
                    </a:lnTo>
                    <a:close/>
                    <a:moveTo>
                      <a:pt x="102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47" y="186"/>
                      <a:pt x="59" y="190"/>
                      <a:pt x="73" y="190"/>
                    </a:cubicBezTo>
                    <a:cubicBezTo>
                      <a:pt x="86" y="190"/>
                      <a:pt x="98" y="186"/>
                      <a:pt x="109" y="180"/>
                    </a:cubicBezTo>
                    <a:lnTo>
                      <a:pt x="102" y="219"/>
                    </a:lnTo>
                    <a:close/>
                    <a:moveTo>
                      <a:pt x="73" y="176"/>
                    </a:moveTo>
                    <a:cubicBezTo>
                      <a:pt x="40" y="176"/>
                      <a:pt x="14" y="149"/>
                      <a:pt x="14" y="117"/>
                    </a:cubicBezTo>
                    <a:cubicBezTo>
                      <a:pt x="14" y="85"/>
                      <a:pt x="40" y="59"/>
                      <a:pt x="73" y="59"/>
                    </a:cubicBezTo>
                    <a:cubicBezTo>
                      <a:pt x="105" y="59"/>
                      <a:pt x="131" y="85"/>
                      <a:pt x="131" y="117"/>
                    </a:cubicBezTo>
                    <a:cubicBezTo>
                      <a:pt x="131" y="149"/>
                      <a:pt x="105" y="176"/>
                      <a:pt x="7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96" name="Freeform 57">
                <a:extLst>
                  <a:ext uri="{FF2B5EF4-FFF2-40B4-BE49-F238E27FC236}">
                    <a16:creationId xmlns:a16="http://schemas.microsoft.com/office/drawing/2014/main" id="{5D5BDB7F-104C-7C48-B800-DC6C96ADE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705" y="2329248"/>
                <a:ext cx="49522" cy="48134"/>
              </a:xfrm>
              <a:custGeom>
                <a:avLst/>
                <a:gdLst>
                  <a:gd name="T0" fmla="*/ 44 w 45"/>
                  <a:gd name="T1" fmla="*/ 1 h 44"/>
                  <a:gd name="T2" fmla="*/ 40 w 45"/>
                  <a:gd name="T3" fmla="*/ 1 h 44"/>
                  <a:gd name="T4" fmla="*/ 3 w 45"/>
                  <a:gd name="T5" fmla="*/ 32 h 44"/>
                  <a:gd name="T6" fmla="*/ 0 w 45"/>
                  <a:gd name="T7" fmla="*/ 37 h 44"/>
                  <a:gd name="T8" fmla="*/ 3 w 45"/>
                  <a:gd name="T9" fmla="*/ 42 h 44"/>
                  <a:gd name="T10" fmla="*/ 8 w 45"/>
                  <a:gd name="T11" fmla="*/ 44 h 44"/>
                  <a:gd name="T12" fmla="*/ 13 w 45"/>
                  <a:gd name="T13" fmla="*/ 42 h 44"/>
                  <a:gd name="T14" fmla="*/ 26 w 45"/>
                  <a:gd name="T15" fmla="*/ 26 h 44"/>
                  <a:gd name="T16" fmla="*/ 44 w 45"/>
                  <a:gd name="T17" fmla="*/ 4 h 44"/>
                  <a:gd name="T18" fmla="*/ 44 w 45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4">
                    <a:moveTo>
                      <a:pt x="44" y="1"/>
                    </a:moveTo>
                    <a:cubicBezTo>
                      <a:pt x="43" y="0"/>
                      <a:pt x="41" y="0"/>
                      <a:pt x="40" y="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0" y="37"/>
                    </a:cubicBezTo>
                    <a:cubicBezTo>
                      <a:pt x="0" y="39"/>
                      <a:pt x="1" y="41"/>
                      <a:pt x="3" y="42"/>
                    </a:cubicBezTo>
                    <a:cubicBezTo>
                      <a:pt x="4" y="44"/>
                      <a:pt x="6" y="44"/>
                      <a:pt x="8" y="44"/>
                    </a:cubicBezTo>
                    <a:cubicBezTo>
                      <a:pt x="10" y="44"/>
                      <a:pt x="11" y="44"/>
                      <a:pt x="13" y="4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3"/>
                      <a:pt x="45" y="2"/>
                      <a:pt x="4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CA5B567-E0DA-A74C-B931-277BAD3E5C58}"/>
              </a:ext>
            </a:extLst>
          </p:cNvPr>
          <p:cNvGrpSpPr/>
          <p:nvPr/>
        </p:nvGrpSpPr>
        <p:grpSpPr>
          <a:xfrm>
            <a:off x="2799451" y="2994480"/>
            <a:ext cx="1136739" cy="1137908"/>
            <a:chOff x="2547621" y="2892284"/>
            <a:chExt cx="1228379" cy="1229643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2295741-2675-2841-AA57-6374D1261114}"/>
                </a:ext>
              </a:extLst>
            </p:cNvPr>
            <p:cNvSpPr/>
            <p:nvPr/>
          </p:nvSpPr>
          <p:spPr>
            <a:xfrm flipH="1">
              <a:off x="2547621" y="2892284"/>
              <a:ext cx="1228379" cy="122964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5DFA3973-573F-7444-AE5E-B250F0B57A3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2884669" y="3246942"/>
              <a:ext cx="560734" cy="544600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00" name="Freeform 99">
            <a:extLst>
              <a:ext uri="{FF2B5EF4-FFF2-40B4-BE49-F238E27FC236}">
                <a16:creationId xmlns:a16="http://schemas.microsoft.com/office/drawing/2014/main" id="{F4B7D9E9-EA30-E848-8A36-641495822B1A}"/>
              </a:ext>
            </a:extLst>
          </p:cNvPr>
          <p:cNvSpPr/>
          <p:nvPr/>
        </p:nvSpPr>
        <p:spPr>
          <a:xfrm flipH="1">
            <a:off x="2005681" y="2386528"/>
            <a:ext cx="602438" cy="589997"/>
          </a:xfrm>
          <a:custGeom>
            <a:avLst/>
            <a:gdLst>
              <a:gd name="connsiteX0" fmla="*/ 0 w 1322296"/>
              <a:gd name="connsiteY0" fmla="*/ 0 h 637561"/>
              <a:gd name="connsiteX1" fmla="*/ 1322296 w 1322296"/>
              <a:gd name="connsiteY1" fmla="*/ 0 h 637561"/>
              <a:gd name="connsiteX2" fmla="*/ 1322296 w 1322296"/>
              <a:gd name="connsiteY2" fmla="*/ 637561 h 637561"/>
              <a:gd name="connsiteX3" fmla="*/ 0 w 1322296"/>
              <a:gd name="connsiteY3" fmla="*/ 637561 h 637561"/>
              <a:gd name="connsiteX4" fmla="*/ 0 w 1322296"/>
              <a:gd name="connsiteY4" fmla="*/ 0 h 63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296" h="637561">
                <a:moveTo>
                  <a:pt x="0" y="0"/>
                </a:moveTo>
                <a:lnTo>
                  <a:pt x="1322296" y="0"/>
                </a:lnTo>
                <a:lnTo>
                  <a:pt x="1322296" y="637561"/>
                </a:lnTo>
                <a:lnTo>
                  <a:pt x="0" y="637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048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200" kern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Step 2</a:t>
            </a:r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835C1CC3-5209-3A4E-A13A-FCEEF0354A4A}"/>
              </a:ext>
            </a:extLst>
          </p:cNvPr>
          <p:cNvSpPr/>
          <p:nvPr/>
        </p:nvSpPr>
        <p:spPr>
          <a:xfrm flipH="1">
            <a:off x="1271560" y="2711843"/>
            <a:ext cx="602438" cy="589997"/>
          </a:xfrm>
          <a:custGeom>
            <a:avLst/>
            <a:gdLst>
              <a:gd name="connsiteX0" fmla="*/ 0 w 1322296"/>
              <a:gd name="connsiteY0" fmla="*/ 0 h 637561"/>
              <a:gd name="connsiteX1" fmla="*/ 1322296 w 1322296"/>
              <a:gd name="connsiteY1" fmla="*/ 0 h 637561"/>
              <a:gd name="connsiteX2" fmla="*/ 1322296 w 1322296"/>
              <a:gd name="connsiteY2" fmla="*/ 637561 h 637561"/>
              <a:gd name="connsiteX3" fmla="*/ 0 w 1322296"/>
              <a:gd name="connsiteY3" fmla="*/ 637561 h 637561"/>
              <a:gd name="connsiteX4" fmla="*/ 0 w 1322296"/>
              <a:gd name="connsiteY4" fmla="*/ 0 h 63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296" h="637561">
                <a:moveTo>
                  <a:pt x="0" y="0"/>
                </a:moveTo>
                <a:lnTo>
                  <a:pt x="1322296" y="0"/>
                </a:lnTo>
                <a:lnTo>
                  <a:pt x="1322296" y="637561"/>
                </a:lnTo>
                <a:lnTo>
                  <a:pt x="0" y="637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048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200" kern="120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Step 2</a:t>
            </a:r>
            <a:endParaRPr lang="id-ID" sz="1200" kern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E9AA2D3-356C-6740-A4DC-D1CF551C4441}"/>
              </a:ext>
            </a:extLst>
          </p:cNvPr>
          <p:cNvGrpSpPr/>
          <p:nvPr/>
        </p:nvGrpSpPr>
        <p:grpSpPr>
          <a:xfrm>
            <a:off x="5856514" y="1585711"/>
            <a:ext cx="478971" cy="174171"/>
            <a:chOff x="1342572" y="5707928"/>
            <a:chExt cx="478971" cy="174171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28E2FF8-EA12-DA4F-B459-D8F0E2653A46}"/>
                </a:ext>
              </a:extLst>
            </p:cNvPr>
            <p:cNvSpPr/>
            <p:nvPr/>
          </p:nvSpPr>
          <p:spPr>
            <a:xfrm>
              <a:off x="1342572" y="5707928"/>
              <a:ext cx="174171" cy="1741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98799FF-74C9-1440-9734-68786368DCF6}"/>
                </a:ext>
              </a:extLst>
            </p:cNvPr>
            <p:cNvSpPr/>
            <p:nvPr/>
          </p:nvSpPr>
          <p:spPr>
            <a:xfrm>
              <a:off x="1647372" y="5707928"/>
              <a:ext cx="174171" cy="1741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08" name="TextBox 7">
            <a:extLst>
              <a:ext uri="{FF2B5EF4-FFF2-40B4-BE49-F238E27FC236}">
                <a16:creationId xmlns:a16="http://schemas.microsoft.com/office/drawing/2014/main" id="{4B01BA63-A074-E649-8245-13A8F4F9B940}"/>
              </a:ext>
            </a:extLst>
          </p:cNvPr>
          <p:cNvSpPr txBox="1"/>
          <p:nvPr/>
        </p:nvSpPr>
        <p:spPr>
          <a:xfrm>
            <a:off x="3700953" y="736711"/>
            <a:ext cx="47900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维护消费者利益重于泰山 </a:t>
            </a:r>
          </a:p>
          <a:p>
            <a:pPr algn="ctr"/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9" name="TextBox 24">
            <a:extLst>
              <a:ext uri="{FF2B5EF4-FFF2-40B4-BE49-F238E27FC236}">
                <a16:creationId xmlns:a16="http://schemas.microsoft.com/office/drawing/2014/main" id="{0D53DCEF-2517-054D-A331-4BE856665008}"/>
              </a:ext>
            </a:extLst>
          </p:cNvPr>
          <p:cNvSpPr txBox="1"/>
          <p:nvPr/>
        </p:nvSpPr>
        <p:spPr>
          <a:xfrm>
            <a:off x="1831801" y="5215981"/>
            <a:ext cx="8528398" cy="89080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algn="ctr"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规划战略：对经营方向有清晰的把握，根据企业的发展目标制定中短期的发展规划。</a:t>
            </a:r>
          </a:p>
          <a:p>
            <a:pPr lvl="0" algn="ctr"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洞悉市场：了解各地市场现状和主要竞争对手的行动，掌握市场先机。</a:t>
            </a:r>
          </a:p>
          <a:p>
            <a:pPr lvl="0" algn="ctr"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抢抓机遇：预见环境发展趋势对企业的影响，抓住机遇，规避不必要的风险。</a:t>
            </a:r>
          </a:p>
        </p:txBody>
      </p:sp>
    </p:spTree>
    <p:extLst>
      <p:ext uri="{BB962C8B-B14F-4D97-AF65-F5344CB8AC3E}">
        <p14:creationId xmlns:p14="http://schemas.microsoft.com/office/powerpoint/2010/main" val="33810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0">
            <a:extLst>
              <a:ext uri="{FF2B5EF4-FFF2-40B4-BE49-F238E27FC236}">
                <a16:creationId xmlns:a16="http://schemas.microsoft.com/office/drawing/2014/main" id="{F1AF105B-9864-40C6-92E3-4A5C1CDD3620}"/>
              </a:ext>
            </a:extLst>
          </p:cNvPr>
          <p:cNvGrpSpPr/>
          <p:nvPr/>
        </p:nvGrpSpPr>
        <p:grpSpPr>
          <a:xfrm>
            <a:off x="0" y="-796740"/>
            <a:ext cx="13172455" cy="7944646"/>
            <a:chOff x="-1" y="-752596"/>
            <a:chExt cx="13172455" cy="7944646"/>
          </a:xfrm>
        </p:grpSpPr>
        <p:sp>
          <p:nvSpPr>
            <p:cNvPr id="14" name="椭圆 15">
              <a:extLst>
                <a:ext uri="{FF2B5EF4-FFF2-40B4-BE49-F238E27FC236}">
                  <a16:creationId xmlns:a16="http://schemas.microsoft.com/office/drawing/2014/main" id="{5590EA54-07E7-443B-B993-1E6189917BCB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A4588AB8-2F31-4232-9B3F-2E3048283AA9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16" name="组合 13">
                <a:extLst>
                  <a:ext uri="{FF2B5EF4-FFF2-40B4-BE49-F238E27FC236}">
                    <a16:creationId xmlns:a16="http://schemas.microsoft.com/office/drawing/2014/main" id="{4E6C09E8-A341-4BC2-A864-2C404C42BAFB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19" name="任意多边形: 形状 14">
                  <a:extLst>
                    <a:ext uri="{FF2B5EF4-FFF2-40B4-BE49-F238E27FC236}">
                      <a16:creationId xmlns:a16="http://schemas.microsoft.com/office/drawing/2014/main" id="{B7D1AF33-0551-4B36-9EDA-8137C15AC769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0" name="椭圆 11">
                  <a:extLst>
                    <a:ext uri="{FF2B5EF4-FFF2-40B4-BE49-F238E27FC236}">
                      <a16:creationId xmlns:a16="http://schemas.microsoft.com/office/drawing/2014/main" id="{5F030AEE-4D40-4DA8-BF54-9AFDCCC9BBEC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1" name="TextBox 7">
                  <a:extLst>
                    <a:ext uri="{FF2B5EF4-FFF2-40B4-BE49-F238E27FC236}">
                      <a16:creationId xmlns:a16="http://schemas.microsoft.com/office/drawing/2014/main" id="{7F56D25B-1D2C-4D3D-9055-990B5BCB4A55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17" name="任意多边形 7">
                <a:extLst>
                  <a:ext uri="{FF2B5EF4-FFF2-40B4-BE49-F238E27FC236}">
                    <a16:creationId xmlns:a16="http://schemas.microsoft.com/office/drawing/2014/main" id="{018671EB-A1CA-4E92-ADE0-D3ABA428D08C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8" name="椭圆 10">
                <a:extLst>
                  <a:ext uri="{FF2B5EF4-FFF2-40B4-BE49-F238E27FC236}">
                    <a16:creationId xmlns:a16="http://schemas.microsoft.com/office/drawing/2014/main" id="{D229CA8C-CC1F-4E05-BB4C-B9372FFB2917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10EE2E82-3BE8-C248-A6B9-977CE5D60137}"/>
              </a:ext>
            </a:extLst>
          </p:cNvPr>
          <p:cNvSpPr txBox="1">
            <a:spLocks/>
          </p:cNvSpPr>
          <p:nvPr/>
        </p:nvSpPr>
        <p:spPr>
          <a:xfrm>
            <a:off x="7831975" y="952500"/>
            <a:ext cx="3367194" cy="4953000"/>
          </a:xfrm>
          <a:prstGeom prst="rect">
            <a:avLst/>
          </a:prstGeom>
          <a:blipFill>
            <a:blip r:embed="rId3"/>
            <a:stretch>
              <a:fillRect l="-62054" r="-62054"/>
            </a:stretch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Rechteck">
            <a:extLst>
              <a:ext uri="{FF2B5EF4-FFF2-40B4-BE49-F238E27FC236}">
                <a16:creationId xmlns:a16="http://schemas.microsoft.com/office/drawing/2014/main" id="{1ACD10BB-CA85-8D45-A683-51A000F5FD02}"/>
              </a:ext>
            </a:extLst>
          </p:cNvPr>
          <p:cNvSpPr/>
          <p:nvPr/>
        </p:nvSpPr>
        <p:spPr>
          <a:xfrm>
            <a:off x="7171696" y="952500"/>
            <a:ext cx="1471331" cy="26666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31BF0-0E9B-724C-85CE-C38AF310E302}"/>
              </a:ext>
            </a:extLst>
          </p:cNvPr>
          <p:cNvSpPr txBox="1"/>
          <p:nvPr/>
        </p:nvSpPr>
        <p:spPr>
          <a:xfrm>
            <a:off x="992831" y="1455053"/>
            <a:ext cx="3301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价值观关键行为准则</a:t>
            </a: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Google Shape;86;p19">
            <a:extLst>
              <a:ext uri="{FF2B5EF4-FFF2-40B4-BE49-F238E27FC236}">
                <a16:creationId xmlns:a16="http://schemas.microsoft.com/office/drawing/2014/main" id="{905D4958-8082-EE49-A8A7-B4BEC8A528C4}"/>
              </a:ext>
            </a:extLst>
          </p:cNvPr>
          <p:cNvSpPr txBox="1"/>
          <p:nvPr/>
        </p:nvSpPr>
        <p:spPr>
          <a:xfrm>
            <a:off x="992831" y="1054165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2BB889A6-01B1-0043-A5F6-DC992A2CF707}"/>
              </a:ext>
            </a:extLst>
          </p:cNvPr>
          <p:cNvSpPr txBox="1"/>
          <p:nvPr/>
        </p:nvSpPr>
        <p:spPr>
          <a:xfrm>
            <a:off x="992831" y="3958144"/>
            <a:ext cx="5488992" cy="17218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关键行为准则不需要大家全部背诵，但要求我们在制定政策和规章制度时依照关键行为准则，同时要求我们对照关键行为准则，规范自己的行为，落实好企业的价值观。关键行为准则不需要大家全部背诵，但要求我们在制定政策和规章制度时依照关键行为准则，同时要求我们对照关键行为准则，规范自己的行为，落实好企业的价值观。</a:t>
            </a:r>
          </a:p>
          <a:p>
            <a:pPr defTabSz="1217930">
              <a:lnSpc>
                <a:spcPct val="150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46B153-8259-3144-B541-4F2A37F46652}"/>
              </a:ext>
            </a:extLst>
          </p:cNvPr>
          <p:cNvSpPr/>
          <p:nvPr/>
        </p:nvSpPr>
        <p:spPr>
          <a:xfrm>
            <a:off x="959865" y="299977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01</a:t>
            </a:r>
          </a:p>
        </p:txBody>
      </p:sp>
      <p:sp>
        <p:nvSpPr>
          <p:cNvPr id="12" name="矩形 24">
            <a:extLst>
              <a:ext uri="{FF2B5EF4-FFF2-40B4-BE49-F238E27FC236}">
                <a16:creationId xmlns:a16="http://schemas.microsoft.com/office/drawing/2014/main" id="{5DB56697-E398-034D-B362-FC12547EAA4B}"/>
              </a:ext>
            </a:extLst>
          </p:cNvPr>
          <p:cNvSpPr/>
          <p:nvPr/>
        </p:nvSpPr>
        <p:spPr>
          <a:xfrm>
            <a:off x="1595719" y="2956061"/>
            <a:ext cx="3685744" cy="57790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反对任何无正当理由的工作拖延，摒弃工作中任何形式的官僚作风，恪尽职守、积极工作。</a:t>
            </a:r>
          </a:p>
        </p:txBody>
      </p:sp>
    </p:spTree>
    <p:extLst>
      <p:ext uri="{BB962C8B-B14F-4D97-AF65-F5344CB8AC3E}">
        <p14:creationId xmlns:p14="http://schemas.microsoft.com/office/powerpoint/2010/main" val="1407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111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7">
            <a:extLst>
              <a:ext uri="{FF2B5EF4-FFF2-40B4-BE49-F238E27FC236}">
                <a16:creationId xmlns:a16="http://schemas.microsoft.com/office/drawing/2014/main" id="{8528CA6F-EA0F-BC41-B0B9-BD36A9738290}"/>
              </a:ext>
            </a:extLst>
          </p:cNvPr>
          <p:cNvSpPr/>
          <p:nvPr/>
        </p:nvSpPr>
        <p:spPr>
          <a:xfrm>
            <a:off x="0" y="0"/>
            <a:ext cx="12191999" cy="5386445"/>
          </a:xfrm>
          <a:custGeom>
            <a:avLst/>
            <a:gdLst>
              <a:gd name="connsiteX0" fmla="*/ 0 w 12191999"/>
              <a:gd name="connsiteY0" fmla="*/ 0 h 5060581"/>
              <a:gd name="connsiteX1" fmla="*/ 5486400 w 12191999"/>
              <a:gd name="connsiteY1" fmla="*/ 0 h 5060581"/>
              <a:gd name="connsiteX2" fmla="*/ 5486400 w 12191999"/>
              <a:gd name="connsiteY2" fmla="*/ 1 h 5060581"/>
              <a:gd name="connsiteX3" fmla="*/ 12191999 w 12191999"/>
              <a:gd name="connsiteY3" fmla="*/ 1 h 5060581"/>
              <a:gd name="connsiteX4" fmla="*/ 12191999 w 12191999"/>
              <a:gd name="connsiteY4" fmla="*/ 4787035 h 5060581"/>
              <a:gd name="connsiteX5" fmla="*/ 5486399 w 12191999"/>
              <a:gd name="connsiteY5" fmla="*/ 4110699 h 5060581"/>
              <a:gd name="connsiteX6" fmla="*/ 5486399 w 12191999"/>
              <a:gd name="connsiteY6" fmla="*/ 4110699 h 5060581"/>
              <a:gd name="connsiteX7" fmla="*/ 5237095 w 12191999"/>
              <a:gd name="connsiteY7" fmla="*/ 4115165 h 5060581"/>
              <a:gd name="connsiteX8" fmla="*/ 0 w 12191999"/>
              <a:gd name="connsiteY8" fmla="*/ 4787035 h 50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060581">
                <a:moveTo>
                  <a:pt x="0" y="0"/>
                </a:moveTo>
                <a:lnTo>
                  <a:pt x="5486400" y="0"/>
                </a:lnTo>
                <a:lnTo>
                  <a:pt x="5486400" y="1"/>
                </a:lnTo>
                <a:lnTo>
                  <a:pt x="12191999" y="1"/>
                </a:lnTo>
                <a:lnTo>
                  <a:pt x="12191999" y="4787035"/>
                </a:lnTo>
                <a:cubicBezTo>
                  <a:pt x="8839199" y="5676951"/>
                  <a:pt x="8839199" y="4110699"/>
                  <a:pt x="5486399" y="4110699"/>
                </a:cubicBezTo>
                <a:lnTo>
                  <a:pt x="5486399" y="4110699"/>
                </a:lnTo>
                <a:lnTo>
                  <a:pt x="5237095" y="4115165"/>
                </a:lnTo>
                <a:cubicBezTo>
                  <a:pt x="2740521" y="4206191"/>
                  <a:pt x="2657475" y="5649141"/>
                  <a:pt x="0" y="4787035"/>
                </a:cubicBezTo>
                <a:close/>
              </a:path>
            </a:pathLst>
          </a:cu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Rechteck">
            <a:extLst>
              <a:ext uri="{FF2B5EF4-FFF2-40B4-BE49-F238E27FC236}">
                <a16:creationId xmlns:a16="http://schemas.microsoft.com/office/drawing/2014/main" id="{E897C3A6-841A-8E49-A523-D85FC07B28E1}"/>
              </a:ext>
            </a:extLst>
          </p:cNvPr>
          <p:cNvSpPr/>
          <p:nvPr/>
        </p:nvSpPr>
        <p:spPr>
          <a:xfrm>
            <a:off x="3280514" y="1841500"/>
            <a:ext cx="7236619" cy="317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244600" sx="102000" sy="102000" algn="ctr" rotWithShape="0">
              <a:prstClr val="black">
                <a:alpha val="4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椭圆 9">
            <a:extLst>
              <a:ext uri="{FF2B5EF4-FFF2-40B4-BE49-F238E27FC236}">
                <a16:creationId xmlns:a16="http://schemas.microsoft.com/office/drawing/2014/main" id="{26F432A9-DF50-DE48-BF7C-C0EC0E9CFB46}"/>
              </a:ext>
            </a:extLst>
          </p:cNvPr>
          <p:cNvSpPr/>
          <p:nvPr/>
        </p:nvSpPr>
        <p:spPr>
          <a:xfrm>
            <a:off x="723900" y="5354128"/>
            <a:ext cx="571500" cy="57150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10">
            <a:extLst>
              <a:ext uri="{FF2B5EF4-FFF2-40B4-BE49-F238E27FC236}">
                <a16:creationId xmlns:a16="http://schemas.microsoft.com/office/drawing/2014/main" id="{0B361126-706E-B148-ABAA-2E11D08BCA0E}"/>
              </a:ext>
            </a:extLst>
          </p:cNvPr>
          <p:cNvSpPr/>
          <p:nvPr/>
        </p:nvSpPr>
        <p:spPr>
          <a:xfrm>
            <a:off x="11242583" y="5756899"/>
            <a:ext cx="381000" cy="38100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圆角矩形 13">
            <a:extLst>
              <a:ext uri="{FF2B5EF4-FFF2-40B4-BE49-F238E27FC236}">
                <a16:creationId xmlns:a16="http://schemas.microsoft.com/office/drawing/2014/main" id="{35D1368F-B12D-1949-A309-A51366F822AF}"/>
              </a:ext>
            </a:extLst>
          </p:cNvPr>
          <p:cNvSpPr/>
          <p:nvPr/>
        </p:nvSpPr>
        <p:spPr>
          <a:xfrm rot="18337087">
            <a:off x="10742436" y="1539088"/>
            <a:ext cx="341679" cy="341679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椭圆 15">
            <a:extLst>
              <a:ext uri="{FF2B5EF4-FFF2-40B4-BE49-F238E27FC236}">
                <a16:creationId xmlns:a16="http://schemas.microsoft.com/office/drawing/2014/main" id="{825FAB28-E0A3-4247-A073-84CD48DF381A}"/>
              </a:ext>
            </a:extLst>
          </p:cNvPr>
          <p:cNvSpPr/>
          <p:nvPr/>
        </p:nvSpPr>
        <p:spPr>
          <a:xfrm>
            <a:off x="628650" y="590550"/>
            <a:ext cx="381000" cy="3810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73175-5BDE-EC49-9932-6B7AAE7AB496}"/>
              </a:ext>
            </a:extLst>
          </p:cNvPr>
          <p:cNvGrpSpPr/>
          <p:nvPr/>
        </p:nvGrpSpPr>
        <p:grpSpPr>
          <a:xfrm>
            <a:off x="1098719" y="1471555"/>
            <a:ext cx="3914890" cy="3914890"/>
            <a:chOff x="2830285" y="163287"/>
            <a:chExt cx="6531428" cy="6531426"/>
          </a:xfrm>
        </p:grpSpPr>
        <p:sp>
          <p:nvSpPr>
            <p:cNvPr id="8" name="椭圆 5">
              <a:extLst>
                <a:ext uri="{FF2B5EF4-FFF2-40B4-BE49-F238E27FC236}">
                  <a16:creationId xmlns:a16="http://schemas.microsoft.com/office/drawing/2014/main" id="{88F6E1F9-9031-DC41-B2D4-A2498A9F6728}"/>
                </a:ext>
              </a:extLst>
            </p:cNvPr>
            <p:cNvSpPr/>
            <p:nvPr/>
          </p:nvSpPr>
          <p:spPr>
            <a:xfrm>
              <a:off x="3272728" y="590550"/>
              <a:ext cx="5646542" cy="5646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椭圆 9">
              <a:extLst>
                <a:ext uri="{FF2B5EF4-FFF2-40B4-BE49-F238E27FC236}">
                  <a16:creationId xmlns:a16="http://schemas.microsoft.com/office/drawing/2014/main" id="{0FDA6F78-E556-384B-B038-43741F55E06E}"/>
                </a:ext>
              </a:extLst>
            </p:cNvPr>
            <p:cNvSpPr/>
            <p:nvPr/>
          </p:nvSpPr>
          <p:spPr>
            <a:xfrm>
              <a:off x="2830285" y="163287"/>
              <a:ext cx="6531428" cy="6531426"/>
            </a:xfrm>
            <a:prstGeom prst="ellipse">
              <a:avLst/>
            </a:prstGeom>
            <a:noFill/>
            <a:ln w="127000">
              <a:solidFill>
                <a:srgbClr val="E3E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9F573E-E392-CA40-892F-F0673DD83FC6}"/>
              </a:ext>
            </a:extLst>
          </p:cNvPr>
          <p:cNvSpPr/>
          <p:nvPr/>
        </p:nvSpPr>
        <p:spPr>
          <a:xfrm>
            <a:off x="2114921" y="2429777"/>
            <a:ext cx="17286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i="1" dirty="0">
                <a:gradFill>
                  <a:gsLst>
                    <a:gs pos="0">
                      <a:srgbClr val="D84744"/>
                    </a:gs>
                    <a:gs pos="37000">
                      <a:srgbClr val="C62F34"/>
                    </a:gs>
                    <a:gs pos="100000">
                      <a:srgbClr val="B21D30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4</a:t>
            </a:r>
          </a:p>
          <a:p>
            <a:pPr algn="ctr"/>
            <a:r>
              <a:rPr lang="en-US" altLang="zh-CN" sz="3600" b="1" i="1" dirty="0">
                <a:gradFill>
                  <a:gsLst>
                    <a:gs pos="0">
                      <a:srgbClr val="D84744"/>
                    </a:gs>
                    <a:gs pos="37000">
                      <a:srgbClr val="C62F34"/>
                    </a:gs>
                    <a:gs pos="100000">
                      <a:srgbClr val="B21D30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PART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35E9CC54-DB97-AF48-9AC9-2245D0059C7B}"/>
              </a:ext>
            </a:extLst>
          </p:cNvPr>
          <p:cNvSpPr txBox="1"/>
          <p:nvPr/>
        </p:nvSpPr>
        <p:spPr>
          <a:xfrm>
            <a:off x="5564152" y="231427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企业文化概念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87FA1A76-FDAB-574F-9165-EE2FFBEFDE13}"/>
              </a:ext>
            </a:extLst>
          </p:cNvPr>
          <p:cNvSpPr txBox="1"/>
          <p:nvPr/>
        </p:nvSpPr>
        <p:spPr>
          <a:xfrm>
            <a:off x="5564151" y="3358628"/>
            <a:ext cx="4512927" cy="109695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视觉体系以企业理念系统为中心，借助企业的标志、名称字体、标准色系、辅助图案等基础设计系统，并将之全面应用到企业所有的可视系统中，使理念视觉化，达到统一、美观、易于识别的静态的形象效果。</a:t>
            </a:r>
          </a:p>
        </p:txBody>
      </p:sp>
      <p:cxnSp>
        <p:nvCxnSpPr>
          <p:cNvPr id="20" name="直接连接符 31">
            <a:extLst>
              <a:ext uri="{FF2B5EF4-FFF2-40B4-BE49-F238E27FC236}">
                <a16:creationId xmlns:a16="http://schemas.microsoft.com/office/drawing/2014/main" id="{E8C7EDA6-5206-EE40-976A-44FB3B9BE1CA}"/>
              </a:ext>
            </a:extLst>
          </p:cNvPr>
          <p:cNvCxnSpPr>
            <a:cxnSpLocks/>
          </p:cNvCxnSpPr>
          <p:nvPr/>
        </p:nvCxnSpPr>
        <p:spPr>
          <a:xfrm>
            <a:off x="5716210" y="3124923"/>
            <a:ext cx="331555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5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id="{837238B9-07EB-47B9-98FB-221796A7B8EA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42" name="椭圆 15">
              <a:extLst>
                <a:ext uri="{FF2B5EF4-FFF2-40B4-BE49-F238E27FC236}">
                  <a16:creationId xmlns:a16="http://schemas.microsoft.com/office/drawing/2014/main" id="{778976CB-F652-4E52-AF00-91010BD5DCCA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43" name="Group 8">
              <a:extLst>
                <a:ext uri="{FF2B5EF4-FFF2-40B4-BE49-F238E27FC236}">
                  <a16:creationId xmlns:a16="http://schemas.microsoft.com/office/drawing/2014/main" id="{6123C329-36D7-49E8-9B15-5D4EC0C8D1F2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44" name="组合 13">
                <a:extLst>
                  <a:ext uri="{FF2B5EF4-FFF2-40B4-BE49-F238E27FC236}">
                    <a16:creationId xmlns:a16="http://schemas.microsoft.com/office/drawing/2014/main" id="{736AE418-935D-4660-BDC9-18ED8A5B14DC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47" name="任意多边形: 形状 14">
                  <a:extLst>
                    <a:ext uri="{FF2B5EF4-FFF2-40B4-BE49-F238E27FC236}">
                      <a16:creationId xmlns:a16="http://schemas.microsoft.com/office/drawing/2014/main" id="{7027813E-2CD8-4DC3-A3F7-079AB4D666C4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48" name="椭圆 11">
                  <a:extLst>
                    <a:ext uri="{FF2B5EF4-FFF2-40B4-BE49-F238E27FC236}">
                      <a16:creationId xmlns:a16="http://schemas.microsoft.com/office/drawing/2014/main" id="{150549E6-4FE1-423D-9F63-6C2D6455EF0F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49" name="TextBox 7">
                  <a:extLst>
                    <a:ext uri="{FF2B5EF4-FFF2-40B4-BE49-F238E27FC236}">
                      <a16:creationId xmlns:a16="http://schemas.microsoft.com/office/drawing/2014/main" id="{D4A6B0E8-9E37-40A9-9B7A-3373006AE16A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45" name="任意多边形 7">
                <a:extLst>
                  <a:ext uri="{FF2B5EF4-FFF2-40B4-BE49-F238E27FC236}">
                    <a16:creationId xmlns:a16="http://schemas.microsoft.com/office/drawing/2014/main" id="{1C047C38-06D3-46FA-AEFD-98E2BDA83142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6" name="椭圆 10">
                <a:extLst>
                  <a:ext uri="{FF2B5EF4-FFF2-40B4-BE49-F238E27FC236}">
                    <a16:creationId xmlns:a16="http://schemas.microsoft.com/office/drawing/2014/main" id="{207703FB-661F-491F-8AA1-39D9B237E83C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2" name="Group 14">
            <a:extLst>
              <a:ext uri="{FF2B5EF4-FFF2-40B4-BE49-F238E27FC236}">
                <a16:creationId xmlns:a16="http://schemas.microsoft.com/office/drawing/2014/main" id="{627F5697-C234-AC4E-881C-31F80C7503E3}"/>
              </a:ext>
            </a:extLst>
          </p:cNvPr>
          <p:cNvGrpSpPr/>
          <p:nvPr/>
        </p:nvGrpSpPr>
        <p:grpSpPr>
          <a:xfrm>
            <a:off x="2789678" y="1098673"/>
            <a:ext cx="659208" cy="1272069"/>
            <a:chOff x="4912426" y="2223665"/>
            <a:chExt cx="1700710" cy="1272069"/>
          </a:xfrm>
        </p:grpSpPr>
        <p:cxnSp>
          <p:nvCxnSpPr>
            <p:cNvPr id="3" name="Straight Connector 15">
              <a:extLst>
                <a:ext uri="{FF2B5EF4-FFF2-40B4-BE49-F238E27FC236}">
                  <a16:creationId xmlns:a16="http://schemas.microsoft.com/office/drawing/2014/main" id="{F485C875-475D-DE43-9E39-E53920E956D2}"/>
                </a:ext>
              </a:extLst>
            </p:cNvPr>
            <p:cNvCxnSpPr/>
            <p:nvPr/>
          </p:nvCxnSpPr>
          <p:spPr>
            <a:xfrm flipV="1">
              <a:off x="4912426" y="2223665"/>
              <a:ext cx="0" cy="1272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6">
              <a:extLst>
                <a:ext uri="{FF2B5EF4-FFF2-40B4-BE49-F238E27FC236}">
                  <a16:creationId xmlns:a16="http://schemas.microsoft.com/office/drawing/2014/main" id="{21A75CFF-0D10-4D4B-83DC-93DA33C2A5D7}"/>
                </a:ext>
              </a:extLst>
            </p:cNvPr>
            <p:cNvCxnSpPr/>
            <p:nvPr/>
          </p:nvCxnSpPr>
          <p:spPr>
            <a:xfrm>
              <a:off x="4912426" y="2224329"/>
              <a:ext cx="170071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3F51BDCF-527A-4C4A-BB78-C835C7CDB213}"/>
              </a:ext>
            </a:extLst>
          </p:cNvPr>
          <p:cNvGrpSpPr/>
          <p:nvPr/>
        </p:nvGrpSpPr>
        <p:grpSpPr>
          <a:xfrm>
            <a:off x="1988948" y="1683448"/>
            <a:ext cx="3595914" cy="3595914"/>
            <a:chOff x="1659164" y="1743408"/>
            <a:chExt cx="3595914" cy="35959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02DAEBC-C3A1-BE45-B75C-63E971A39910}"/>
                </a:ext>
              </a:extLst>
            </p:cNvPr>
            <p:cNvGrpSpPr/>
            <p:nvPr/>
          </p:nvGrpSpPr>
          <p:grpSpPr>
            <a:xfrm>
              <a:off x="1659164" y="1743408"/>
              <a:ext cx="3595914" cy="3595914"/>
              <a:chOff x="1223736" y="1837871"/>
              <a:chExt cx="3657600" cy="3657600"/>
            </a:xfrm>
          </p:grpSpPr>
          <p:sp>
            <p:nvSpPr>
              <p:cNvPr id="17" name="Partial Circle 1">
                <a:extLst>
                  <a:ext uri="{FF2B5EF4-FFF2-40B4-BE49-F238E27FC236}">
                    <a16:creationId xmlns:a16="http://schemas.microsoft.com/office/drawing/2014/main" id="{AC71C2BA-5442-B746-B937-BBD6C53E8093}"/>
                  </a:ext>
                </a:extLst>
              </p:cNvPr>
              <p:cNvSpPr/>
              <p:nvPr/>
            </p:nvSpPr>
            <p:spPr>
              <a:xfrm>
                <a:off x="1223736" y="1837871"/>
                <a:ext cx="3657600" cy="3657600"/>
              </a:xfrm>
              <a:prstGeom prst="pie">
                <a:avLst>
                  <a:gd name="adj1" fmla="val 18988128"/>
                  <a:gd name="adj2" fmla="val 425951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8" name="Partial Circle 2">
                <a:extLst>
                  <a:ext uri="{FF2B5EF4-FFF2-40B4-BE49-F238E27FC236}">
                    <a16:creationId xmlns:a16="http://schemas.microsoft.com/office/drawing/2014/main" id="{22A11B0A-C8CE-554A-81F6-8D8CCBE80A06}"/>
                  </a:ext>
                </a:extLst>
              </p:cNvPr>
              <p:cNvSpPr/>
              <p:nvPr/>
            </p:nvSpPr>
            <p:spPr>
              <a:xfrm>
                <a:off x="1223736" y="1837871"/>
                <a:ext cx="3657600" cy="3657600"/>
              </a:xfrm>
              <a:prstGeom prst="pie">
                <a:avLst>
                  <a:gd name="adj1" fmla="val 17121697"/>
                  <a:gd name="adj2" fmla="val 1904113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9" name="Partial Circle 3">
                <a:extLst>
                  <a:ext uri="{FF2B5EF4-FFF2-40B4-BE49-F238E27FC236}">
                    <a16:creationId xmlns:a16="http://schemas.microsoft.com/office/drawing/2014/main" id="{AF23EE69-0ABE-D74B-BB54-CBE535B63955}"/>
                  </a:ext>
                </a:extLst>
              </p:cNvPr>
              <p:cNvSpPr/>
              <p:nvPr/>
            </p:nvSpPr>
            <p:spPr>
              <a:xfrm>
                <a:off x="1223736" y="1837871"/>
                <a:ext cx="3657600" cy="3657600"/>
              </a:xfrm>
              <a:prstGeom prst="pie">
                <a:avLst>
                  <a:gd name="adj1" fmla="val 13102300"/>
                  <a:gd name="adj2" fmla="val 171872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0" name="Partial Circle 4">
                <a:extLst>
                  <a:ext uri="{FF2B5EF4-FFF2-40B4-BE49-F238E27FC236}">
                    <a16:creationId xmlns:a16="http://schemas.microsoft.com/office/drawing/2014/main" id="{34D32C07-BF90-A146-A126-175278A55F89}"/>
                  </a:ext>
                </a:extLst>
              </p:cNvPr>
              <p:cNvSpPr/>
              <p:nvPr/>
            </p:nvSpPr>
            <p:spPr>
              <a:xfrm>
                <a:off x="1223736" y="1837871"/>
                <a:ext cx="3657600" cy="3657600"/>
              </a:xfrm>
              <a:prstGeom prst="pie">
                <a:avLst>
                  <a:gd name="adj1" fmla="val 10567591"/>
                  <a:gd name="adj2" fmla="val 13139672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1" name="Partial Circle 5">
                <a:extLst>
                  <a:ext uri="{FF2B5EF4-FFF2-40B4-BE49-F238E27FC236}">
                    <a16:creationId xmlns:a16="http://schemas.microsoft.com/office/drawing/2014/main" id="{F6C05DB9-A26A-6847-87E1-15698A6DBD05}"/>
                  </a:ext>
                </a:extLst>
              </p:cNvPr>
              <p:cNvSpPr/>
              <p:nvPr/>
            </p:nvSpPr>
            <p:spPr>
              <a:xfrm>
                <a:off x="1223736" y="1837871"/>
                <a:ext cx="3657600" cy="3657600"/>
              </a:xfrm>
              <a:prstGeom prst="pie">
                <a:avLst>
                  <a:gd name="adj1" fmla="val 4241292"/>
                  <a:gd name="adj2" fmla="val 1063504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EFAABE00-776C-AF43-9CF6-87462C290F0E}"/>
                </a:ext>
              </a:extLst>
            </p:cNvPr>
            <p:cNvSpPr txBox="1"/>
            <p:nvPr/>
          </p:nvSpPr>
          <p:spPr>
            <a:xfrm>
              <a:off x="2806286" y="2140237"/>
              <a:ext cx="755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45</a:t>
              </a:r>
              <a:endParaRPr lang="en-US" sz="2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3DEB100E-B144-6B48-8386-CC6D9AE83FDD}"/>
                </a:ext>
              </a:extLst>
            </p:cNvPr>
            <p:cNvSpPr txBox="1"/>
            <p:nvPr/>
          </p:nvSpPr>
          <p:spPr>
            <a:xfrm>
              <a:off x="2806286" y="2610954"/>
              <a:ext cx="7550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8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TEXT HERE</a:t>
              </a:r>
              <a:endParaRPr lang="en-US" sz="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5DD8B6C4-D635-A54C-BE4B-AEAD82789BD8}"/>
                </a:ext>
              </a:extLst>
            </p:cNvPr>
            <p:cNvSpPr txBox="1"/>
            <p:nvPr/>
          </p:nvSpPr>
          <p:spPr>
            <a:xfrm>
              <a:off x="4092161" y="3435637"/>
              <a:ext cx="755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87</a:t>
              </a:r>
              <a:endParaRPr lang="en-US" sz="2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25D8B555-1FF9-8347-A539-7B917033F7DC}"/>
                </a:ext>
              </a:extLst>
            </p:cNvPr>
            <p:cNvSpPr txBox="1"/>
            <p:nvPr/>
          </p:nvSpPr>
          <p:spPr>
            <a:xfrm>
              <a:off x="4092161" y="3906354"/>
              <a:ext cx="7550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8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TEXT HERE</a:t>
              </a:r>
              <a:endParaRPr lang="en-US" sz="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95AFD82F-FAA6-FF41-9208-96672BED048D}"/>
                </a:ext>
              </a:extLst>
            </p:cNvPr>
            <p:cNvSpPr txBox="1"/>
            <p:nvPr/>
          </p:nvSpPr>
          <p:spPr>
            <a:xfrm>
              <a:off x="3733368" y="2249896"/>
              <a:ext cx="755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>
                      <a:lumMod val="9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20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776D9730-1EA8-FA46-9EDA-57C026FA301D}"/>
                </a:ext>
              </a:extLst>
            </p:cNvPr>
            <p:cNvSpPr txBox="1"/>
            <p:nvPr/>
          </p:nvSpPr>
          <p:spPr>
            <a:xfrm>
              <a:off x="3721734" y="2560483"/>
              <a:ext cx="75503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" dirty="0">
                  <a:solidFill>
                    <a:schemeClr val="bg1">
                      <a:lumMod val="9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TEXT HERE</a:t>
              </a:r>
              <a:endParaRPr lang="en-US" sz="6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2F748AC9-04A2-D14D-B766-C2389FC6CE93}"/>
                </a:ext>
              </a:extLst>
            </p:cNvPr>
            <p:cNvSpPr txBox="1"/>
            <p:nvPr/>
          </p:nvSpPr>
          <p:spPr>
            <a:xfrm>
              <a:off x="2516614" y="3950691"/>
              <a:ext cx="755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90</a:t>
              </a:r>
              <a:endParaRPr lang="en-US" sz="2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084E540A-C04E-814F-903E-F78E8ACE7C0F}"/>
                </a:ext>
              </a:extLst>
            </p:cNvPr>
            <p:cNvSpPr txBox="1"/>
            <p:nvPr/>
          </p:nvSpPr>
          <p:spPr>
            <a:xfrm>
              <a:off x="2516614" y="4421408"/>
              <a:ext cx="7550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8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TEXT HERE</a:t>
              </a:r>
              <a:endParaRPr lang="en-US" sz="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0B9A85BF-E2D9-134B-96A5-95C3DF317E2B}"/>
                </a:ext>
              </a:extLst>
            </p:cNvPr>
            <p:cNvSpPr txBox="1"/>
            <p:nvPr/>
          </p:nvSpPr>
          <p:spPr>
            <a:xfrm>
              <a:off x="1918387" y="2783854"/>
              <a:ext cx="755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30</a:t>
              </a:r>
              <a:endParaRPr lang="en-US" sz="2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BB360980-36C4-8D42-BE0B-9D3821C5DD7A}"/>
                </a:ext>
              </a:extLst>
            </p:cNvPr>
            <p:cNvSpPr txBox="1"/>
            <p:nvPr/>
          </p:nvSpPr>
          <p:spPr>
            <a:xfrm>
              <a:off x="1918387" y="3254571"/>
              <a:ext cx="7550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8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TEXT HERE</a:t>
              </a:r>
              <a:endParaRPr lang="en-US" sz="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3" name="Group 32">
            <a:extLst>
              <a:ext uri="{FF2B5EF4-FFF2-40B4-BE49-F238E27FC236}">
                <a16:creationId xmlns:a16="http://schemas.microsoft.com/office/drawing/2014/main" id="{6191E762-7D6C-F948-A43C-5901AE728036}"/>
              </a:ext>
            </a:extLst>
          </p:cNvPr>
          <p:cNvGrpSpPr/>
          <p:nvPr/>
        </p:nvGrpSpPr>
        <p:grpSpPr>
          <a:xfrm rot="5400000">
            <a:off x="4870742" y="4296620"/>
            <a:ext cx="1368286" cy="467834"/>
            <a:chOff x="4912427" y="2223664"/>
            <a:chExt cx="3530081" cy="635894"/>
          </a:xfrm>
        </p:grpSpPr>
        <p:cxnSp>
          <p:nvCxnSpPr>
            <p:cNvPr id="24" name="Straight Connector 33">
              <a:extLst>
                <a:ext uri="{FF2B5EF4-FFF2-40B4-BE49-F238E27FC236}">
                  <a16:creationId xmlns:a16="http://schemas.microsoft.com/office/drawing/2014/main" id="{994F3A79-3A6D-3A41-8320-C18D156B1667}"/>
                </a:ext>
              </a:extLst>
            </p:cNvPr>
            <p:cNvCxnSpPr/>
            <p:nvPr/>
          </p:nvCxnSpPr>
          <p:spPr>
            <a:xfrm rot="16200000">
              <a:off x="4594480" y="2541611"/>
              <a:ext cx="6358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4">
              <a:extLst>
                <a:ext uri="{FF2B5EF4-FFF2-40B4-BE49-F238E27FC236}">
                  <a16:creationId xmlns:a16="http://schemas.microsoft.com/office/drawing/2014/main" id="{F2340A14-424C-B445-B394-4405E2C49E78}"/>
                </a:ext>
              </a:extLst>
            </p:cNvPr>
            <p:cNvCxnSpPr/>
            <p:nvPr/>
          </p:nvCxnSpPr>
          <p:spPr>
            <a:xfrm rot="16200000">
              <a:off x="6677468" y="459288"/>
              <a:ext cx="0" cy="35300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8">
            <a:extLst>
              <a:ext uri="{FF2B5EF4-FFF2-40B4-BE49-F238E27FC236}">
                <a16:creationId xmlns:a16="http://schemas.microsoft.com/office/drawing/2014/main" id="{E7538BBB-C6B1-0E49-B7BC-46443A0C67E5}"/>
              </a:ext>
            </a:extLst>
          </p:cNvPr>
          <p:cNvGrpSpPr/>
          <p:nvPr/>
        </p:nvGrpSpPr>
        <p:grpSpPr>
          <a:xfrm flipH="1" flipV="1">
            <a:off x="1634141" y="4908070"/>
            <a:ext cx="1814745" cy="499412"/>
            <a:chOff x="4912427" y="2223664"/>
            <a:chExt cx="3530081" cy="635894"/>
          </a:xfrm>
        </p:grpSpPr>
        <p:cxnSp>
          <p:nvCxnSpPr>
            <p:cNvPr id="28" name="Straight Connector 39">
              <a:extLst>
                <a:ext uri="{FF2B5EF4-FFF2-40B4-BE49-F238E27FC236}">
                  <a16:creationId xmlns:a16="http://schemas.microsoft.com/office/drawing/2014/main" id="{1A7B28D2-85CA-734D-8D60-0AED0F720D09}"/>
                </a:ext>
              </a:extLst>
            </p:cNvPr>
            <p:cNvCxnSpPr/>
            <p:nvPr/>
          </p:nvCxnSpPr>
          <p:spPr>
            <a:xfrm rot="16200000">
              <a:off x="4594480" y="2541611"/>
              <a:ext cx="6358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0">
              <a:extLst>
                <a:ext uri="{FF2B5EF4-FFF2-40B4-BE49-F238E27FC236}">
                  <a16:creationId xmlns:a16="http://schemas.microsoft.com/office/drawing/2014/main" id="{9E8D90A9-3C6E-A24B-9B94-285FD327E8D7}"/>
                </a:ext>
              </a:extLst>
            </p:cNvPr>
            <p:cNvCxnSpPr/>
            <p:nvPr/>
          </p:nvCxnSpPr>
          <p:spPr>
            <a:xfrm rot="16200000">
              <a:off x="6677468" y="459288"/>
              <a:ext cx="0" cy="35300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29">
            <a:extLst>
              <a:ext uri="{FF2B5EF4-FFF2-40B4-BE49-F238E27FC236}">
                <a16:creationId xmlns:a16="http://schemas.microsoft.com/office/drawing/2014/main" id="{D11BF3D2-ACBE-AB4F-B1C2-BF36826A5B2C}"/>
              </a:ext>
            </a:extLst>
          </p:cNvPr>
          <p:cNvSpPr/>
          <p:nvPr/>
        </p:nvSpPr>
        <p:spPr>
          <a:xfrm>
            <a:off x="3813446" y="1008567"/>
            <a:ext cx="200948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</a:t>
            </a: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9A9CCCF9-7F55-E84E-BE70-B7C269ED09B2}"/>
              </a:ext>
            </a:extLst>
          </p:cNvPr>
          <p:cNvSpPr/>
          <p:nvPr/>
        </p:nvSpPr>
        <p:spPr>
          <a:xfrm>
            <a:off x="3813446" y="743080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效率优先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A0887414-728D-6C47-BAFA-C3AE3F78BC12}"/>
              </a:ext>
            </a:extLst>
          </p:cNvPr>
          <p:cNvSpPr/>
          <p:nvPr/>
        </p:nvSpPr>
        <p:spPr>
          <a:xfrm>
            <a:off x="5421040" y="5666515"/>
            <a:ext cx="200948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8583A47B-54CD-3A4B-949A-BE1EDFCC7BFE}"/>
              </a:ext>
            </a:extLst>
          </p:cNvPr>
          <p:cNvSpPr/>
          <p:nvPr/>
        </p:nvSpPr>
        <p:spPr>
          <a:xfrm>
            <a:off x="5421040" y="5401028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 效益至上</a:t>
            </a: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A23803FD-ADEF-DC43-B383-4BAC7C8AF8FA}"/>
              </a:ext>
            </a:extLst>
          </p:cNvPr>
          <p:cNvSpPr/>
          <p:nvPr/>
        </p:nvSpPr>
        <p:spPr>
          <a:xfrm>
            <a:off x="1243427" y="5825868"/>
            <a:ext cx="200948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</a:t>
            </a: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5F0F1C6E-456B-8543-88A2-8FA214845889}"/>
              </a:ext>
            </a:extLst>
          </p:cNvPr>
          <p:cNvSpPr/>
          <p:nvPr/>
        </p:nvSpPr>
        <p:spPr>
          <a:xfrm>
            <a:off x="1243427" y="5560381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效果为重</a:t>
            </a:r>
          </a:p>
        </p:txBody>
      </p:sp>
      <p:sp>
        <p:nvSpPr>
          <p:cNvPr id="37" name="Rectangle: Rounded Corners 22">
            <a:extLst>
              <a:ext uri="{FF2B5EF4-FFF2-40B4-BE49-F238E27FC236}">
                <a16:creationId xmlns:a16="http://schemas.microsoft.com/office/drawing/2014/main" id="{D0962A68-BA30-2C46-B2D2-975E284B0098}"/>
              </a:ext>
            </a:extLst>
          </p:cNvPr>
          <p:cNvSpPr/>
          <p:nvPr/>
        </p:nvSpPr>
        <p:spPr>
          <a:xfrm>
            <a:off x="7617873" y="5060590"/>
            <a:ext cx="1879600" cy="437543"/>
          </a:xfrm>
          <a:prstGeom prst="roundRect">
            <a:avLst>
              <a:gd name="adj" fmla="val 202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CHECK THIS OUT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95293F4D-235A-CF4E-AA6C-FB5BDFB44913}"/>
              </a:ext>
            </a:extLst>
          </p:cNvPr>
          <p:cNvSpPr txBox="1"/>
          <p:nvPr/>
        </p:nvSpPr>
        <p:spPr>
          <a:xfrm>
            <a:off x="7520214" y="1733009"/>
            <a:ext cx="4191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关于沟通主题（核心口号）</a:t>
            </a:r>
          </a:p>
        </p:txBody>
      </p:sp>
      <p:sp>
        <p:nvSpPr>
          <p:cNvPr id="39" name="Google Shape;86;p19">
            <a:extLst>
              <a:ext uri="{FF2B5EF4-FFF2-40B4-BE49-F238E27FC236}">
                <a16:creationId xmlns:a16="http://schemas.microsoft.com/office/drawing/2014/main" id="{CC5E67D4-D87C-B041-BF2E-2BFA26E58F13}"/>
              </a:ext>
            </a:extLst>
          </p:cNvPr>
          <p:cNvSpPr txBox="1"/>
          <p:nvPr/>
        </p:nvSpPr>
        <p:spPr>
          <a:xfrm>
            <a:off x="7520214" y="1298739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18F22E04-ED8A-4047-8669-3A8C47A47CB8}"/>
              </a:ext>
            </a:extLst>
          </p:cNvPr>
          <p:cNvSpPr txBox="1"/>
          <p:nvPr/>
        </p:nvSpPr>
        <p:spPr>
          <a:xfrm>
            <a:off x="7520214" y="3041133"/>
            <a:ext cx="3467616" cy="186639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沟通主题是指把企业共同的价值准则、道德规范、行为准则等压缩、提炼成一条富有哲理和感召力的口号，并以此来约束和激励企业员工。</a:t>
            </a:r>
          </a:p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是企业的独特主张着眼未来，立足现实。富有哲理，具有个性</a:t>
            </a:r>
          </a:p>
          <a:p>
            <a:pPr lvl="0" defTabSz="1217930">
              <a:lnSpc>
                <a:spcPts val="2000"/>
              </a:lnSpc>
              <a:defRPr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5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0">
            <a:extLst>
              <a:ext uri="{FF2B5EF4-FFF2-40B4-BE49-F238E27FC236}">
                <a16:creationId xmlns:a16="http://schemas.microsoft.com/office/drawing/2014/main" id="{C024154B-94E9-4675-86FD-AE94F3065461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64" name="椭圆 15">
              <a:extLst>
                <a:ext uri="{FF2B5EF4-FFF2-40B4-BE49-F238E27FC236}">
                  <a16:creationId xmlns:a16="http://schemas.microsoft.com/office/drawing/2014/main" id="{C6D6BB52-52A2-4929-9532-8F2DB2A6E199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65" name="Group 8">
              <a:extLst>
                <a:ext uri="{FF2B5EF4-FFF2-40B4-BE49-F238E27FC236}">
                  <a16:creationId xmlns:a16="http://schemas.microsoft.com/office/drawing/2014/main" id="{77D8035F-88E7-4F5E-B431-BC06A827931F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66" name="组合 13">
                <a:extLst>
                  <a:ext uri="{FF2B5EF4-FFF2-40B4-BE49-F238E27FC236}">
                    <a16:creationId xmlns:a16="http://schemas.microsoft.com/office/drawing/2014/main" id="{C6BEDFA9-C34A-43A0-BC5A-FBB6188B5FA5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69" name="任意多边形: 形状 14">
                  <a:extLst>
                    <a:ext uri="{FF2B5EF4-FFF2-40B4-BE49-F238E27FC236}">
                      <a16:creationId xmlns:a16="http://schemas.microsoft.com/office/drawing/2014/main" id="{F68164B2-03CF-4ECD-8658-C684CA6C7480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70" name="椭圆 11">
                  <a:extLst>
                    <a:ext uri="{FF2B5EF4-FFF2-40B4-BE49-F238E27FC236}">
                      <a16:creationId xmlns:a16="http://schemas.microsoft.com/office/drawing/2014/main" id="{875B1477-9D80-4804-9EC0-C9AB8638AD49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71" name="TextBox 7">
                  <a:extLst>
                    <a:ext uri="{FF2B5EF4-FFF2-40B4-BE49-F238E27FC236}">
                      <a16:creationId xmlns:a16="http://schemas.microsoft.com/office/drawing/2014/main" id="{4F7704D9-8C2D-45FA-9451-8ECD5B609E36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67" name="任意多边形 7">
                <a:extLst>
                  <a:ext uri="{FF2B5EF4-FFF2-40B4-BE49-F238E27FC236}">
                    <a16:creationId xmlns:a16="http://schemas.microsoft.com/office/drawing/2014/main" id="{8C4CD7CE-C87D-466D-9CA9-1D57E097BA2C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8" name="椭圆 10">
                <a:extLst>
                  <a:ext uri="{FF2B5EF4-FFF2-40B4-BE49-F238E27FC236}">
                    <a16:creationId xmlns:a16="http://schemas.microsoft.com/office/drawing/2014/main" id="{90567AA7-0B13-4A92-884F-F20CAD1FED97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28" name="Rectangle: Rounded Corners 1">
            <a:extLst>
              <a:ext uri="{FF2B5EF4-FFF2-40B4-BE49-F238E27FC236}">
                <a16:creationId xmlns:a16="http://schemas.microsoft.com/office/drawing/2014/main" id="{6B0208F5-7041-B64F-985B-032D68D3E28E}"/>
              </a:ext>
            </a:extLst>
          </p:cNvPr>
          <p:cNvSpPr/>
          <p:nvPr/>
        </p:nvSpPr>
        <p:spPr>
          <a:xfrm rot="18900000">
            <a:off x="4535426" y="1894717"/>
            <a:ext cx="3121146" cy="31211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9" name="Group 16">
            <a:extLst>
              <a:ext uri="{FF2B5EF4-FFF2-40B4-BE49-F238E27FC236}">
                <a16:creationId xmlns:a16="http://schemas.microsoft.com/office/drawing/2014/main" id="{48358AB3-B530-5442-871B-EFA52F152E93}"/>
              </a:ext>
            </a:extLst>
          </p:cNvPr>
          <p:cNvGrpSpPr/>
          <p:nvPr/>
        </p:nvGrpSpPr>
        <p:grpSpPr>
          <a:xfrm>
            <a:off x="4637825" y="2076153"/>
            <a:ext cx="2916350" cy="2884430"/>
            <a:chOff x="4453562" y="2267031"/>
            <a:chExt cx="2916350" cy="288443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B726493-01F9-D147-B5EF-565BCFA755CC}"/>
                </a:ext>
              </a:extLst>
            </p:cNvPr>
            <p:cNvSpPr/>
            <p:nvPr/>
          </p:nvSpPr>
          <p:spPr>
            <a:xfrm>
              <a:off x="4453562" y="2267031"/>
              <a:ext cx="1364980" cy="13649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1" name="Rectangle: Rounded Corners 32">
              <a:extLst>
                <a:ext uri="{FF2B5EF4-FFF2-40B4-BE49-F238E27FC236}">
                  <a16:creationId xmlns:a16="http://schemas.microsoft.com/office/drawing/2014/main" id="{9F605687-E430-3D4A-AAAF-BD57D3F44408}"/>
                </a:ext>
              </a:extLst>
            </p:cNvPr>
            <p:cNvSpPr/>
            <p:nvPr/>
          </p:nvSpPr>
          <p:spPr>
            <a:xfrm>
              <a:off x="6004932" y="2267031"/>
              <a:ext cx="1364980" cy="1364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2" name="Rectangle: Rounded Corners 33">
              <a:extLst>
                <a:ext uri="{FF2B5EF4-FFF2-40B4-BE49-F238E27FC236}">
                  <a16:creationId xmlns:a16="http://schemas.microsoft.com/office/drawing/2014/main" id="{4F5472F8-10DF-C442-938B-ED9A7C956CA4}"/>
                </a:ext>
              </a:extLst>
            </p:cNvPr>
            <p:cNvSpPr/>
            <p:nvPr/>
          </p:nvSpPr>
          <p:spPr>
            <a:xfrm>
              <a:off x="4453562" y="3786481"/>
              <a:ext cx="1364980" cy="1364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3" name="Rectangle: Rounded Corners 34">
              <a:extLst>
                <a:ext uri="{FF2B5EF4-FFF2-40B4-BE49-F238E27FC236}">
                  <a16:creationId xmlns:a16="http://schemas.microsoft.com/office/drawing/2014/main" id="{E935232B-D683-3543-A30C-8F3CD3A2C0DA}"/>
                </a:ext>
              </a:extLst>
            </p:cNvPr>
            <p:cNvSpPr/>
            <p:nvPr/>
          </p:nvSpPr>
          <p:spPr>
            <a:xfrm>
              <a:off x="6004932" y="3786481"/>
              <a:ext cx="1364980" cy="13649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34" name="Group 1047">
            <a:extLst>
              <a:ext uri="{FF2B5EF4-FFF2-40B4-BE49-F238E27FC236}">
                <a16:creationId xmlns:a16="http://schemas.microsoft.com/office/drawing/2014/main" id="{CDB45A9F-1424-3149-8E01-85F9B51922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19690" y="4006627"/>
            <a:ext cx="703989" cy="546630"/>
            <a:chOff x="281" y="748"/>
            <a:chExt cx="4098" cy="3182"/>
          </a:xfrm>
          <a:solidFill>
            <a:schemeClr val="bg1"/>
          </a:solidFill>
        </p:grpSpPr>
        <p:sp>
          <p:nvSpPr>
            <p:cNvPr id="35" name="Freeform 1049">
              <a:extLst>
                <a:ext uri="{FF2B5EF4-FFF2-40B4-BE49-F238E27FC236}">
                  <a16:creationId xmlns:a16="http://schemas.microsoft.com/office/drawing/2014/main" id="{53445201-C03D-6447-A61E-93AD8B8ED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" y="748"/>
              <a:ext cx="4098" cy="3182"/>
            </a:xfrm>
            <a:custGeom>
              <a:avLst/>
              <a:gdLst>
                <a:gd name="T0" fmla="*/ 1653 w 4098"/>
                <a:gd name="T1" fmla="*/ 2299 h 3182"/>
                <a:gd name="T2" fmla="*/ 1840 w 4098"/>
                <a:gd name="T3" fmla="*/ 2488 h 3182"/>
                <a:gd name="T4" fmla="*/ 3386 w 4098"/>
                <a:gd name="T5" fmla="*/ 565 h 3182"/>
                <a:gd name="T6" fmla="*/ 3757 w 4098"/>
                <a:gd name="T7" fmla="*/ 207 h 3182"/>
                <a:gd name="T8" fmla="*/ 3727 w 4098"/>
                <a:gd name="T9" fmla="*/ 225 h 3182"/>
                <a:gd name="T10" fmla="*/ 3595 w 4098"/>
                <a:gd name="T11" fmla="*/ 544 h 3182"/>
                <a:gd name="T12" fmla="*/ 3914 w 4098"/>
                <a:gd name="T13" fmla="*/ 413 h 3182"/>
                <a:gd name="T14" fmla="*/ 3933 w 4098"/>
                <a:gd name="T15" fmla="*/ 382 h 3182"/>
                <a:gd name="T16" fmla="*/ 3933 w 4098"/>
                <a:gd name="T17" fmla="*/ 346 h 3182"/>
                <a:gd name="T18" fmla="*/ 3914 w 4098"/>
                <a:gd name="T19" fmla="*/ 316 h 3182"/>
                <a:gd name="T20" fmla="*/ 3824 w 4098"/>
                <a:gd name="T21" fmla="*/ 225 h 3182"/>
                <a:gd name="T22" fmla="*/ 3793 w 4098"/>
                <a:gd name="T23" fmla="*/ 207 h 3182"/>
                <a:gd name="T24" fmla="*/ 163 w 4098"/>
                <a:gd name="T25" fmla="*/ 162 h 3182"/>
                <a:gd name="T26" fmla="*/ 3018 w 4098"/>
                <a:gd name="T27" fmla="*/ 3018 h 3182"/>
                <a:gd name="T28" fmla="*/ 1942 w 4098"/>
                <a:gd name="T29" fmla="*/ 2617 h 3182"/>
                <a:gd name="T30" fmla="*/ 1911 w 4098"/>
                <a:gd name="T31" fmla="*/ 2637 h 3182"/>
                <a:gd name="T32" fmla="*/ 1442 w 4098"/>
                <a:gd name="T33" fmla="*/ 2791 h 3182"/>
                <a:gd name="T34" fmla="*/ 1408 w 4098"/>
                <a:gd name="T35" fmla="*/ 2789 h 3182"/>
                <a:gd name="T36" fmla="*/ 1372 w 4098"/>
                <a:gd name="T37" fmla="*/ 2768 h 3182"/>
                <a:gd name="T38" fmla="*/ 1350 w 4098"/>
                <a:gd name="T39" fmla="*/ 2730 h 3182"/>
                <a:gd name="T40" fmla="*/ 1352 w 4098"/>
                <a:gd name="T41" fmla="*/ 2685 h 3182"/>
                <a:gd name="T42" fmla="*/ 1511 w 4098"/>
                <a:gd name="T43" fmla="*/ 2212 h 3182"/>
                <a:gd name="T44" fmla="*/ 3018 w 4098"/>
                <a:gd name="T45" fmla="*/ 703 h 3182"/>
                <a:gd name="T46" fmla="*/ 163 w 4098"/>
                <a:gd name="T47" fmla="*/ 162 h 3182"/>
                <a:gd name="T48" fmla="*/ 3100 w 4098"/>
                <a:gd name="T49" fmla="*/ 0 h 3182"/>
                <a:gd name="T50" fmla="*/ 3141 w 4098"/>
                <a:gd name="T51" fmla="*/ 11 h 3182"/>
                <a:gd name="T52" fmla="*/ 3170 w 4098"/>
                <a:gd name="T53" fmla="*/ 39 h 3182"/>
                <a:gd name="T54" fmla="*/ 3182 w 4098"/>
                <a:gd name="T55" fmla="*/ 82 h 3182"/>
                <a:gd name="T56" fmla="*/ 3611 w 4098"/>
                <a:gd name="T57" fmla="*/ 109 h 3182"/>
                <a:gd name="T58" fmla="*/ 3670 w 4098"/>
                <a:gd name="T59" fmla="*/ 67 h 3182"/>
                <a:gd name="T60" fmla="*/ 3738 w 4098"/>
                <a:gd name="T61" fmla="*/ 44 h 3182"/>
                <a:gd name="T62" fmla="*/ 3811 w 4098"/>
                <a:gd name="T63" fmla="*/ 44 h 3182"/>
                <a:gd name="T64" fmla="*/ 3881 w 4098"/>
                <a:gd name="T65" fmla="*/ 67 h 3182"/>
                <a:gd name="T66" fmla="*/ 3939 w 4098"/>
                <a:gd name="T67" fmla="*/ 109 h 3182"/>
                <a:gd name="T68" fmla="*/ 4055 w 4098"/>
                <a:gd name="T69" fmla="*/ 228 h 3182"/>
                <a:gd name="T70" fmla="*/ 4087 w 4098"/>
                <a:gd name="T71" fmla="*/ 293 h 3182"/>
                <a:gd name="T72" fmla="*/ 4098 w 4098"/>
                <a:gd name="T73" fmla="*/ 365 h 3182"/>
                <a:gd name="T74" fmla="*/ 4087 w 4098"/>
                <a:gd name="T75" fmla="*/ 437 h 3182"/>
                <a:gd name="T76" fmla="*/ 4055 w 4098"/>
                <a:gd name="T77" fmla="*/ 500 h 3182"/>
                <a:gd name="T78" fmla="*/ 3182 w 4098"/>
                <a:gd name="T79" fmla="*/ 1377 h 3182"/>
                <a:gd name="T80" fmla="*/ 3178 w 4098"/>
                <a:gd name="T81" fmla="*/ 3121 h 3182"/>
                <a:gd name="T82" fmla="*/ 3158 w 4098"/>
                <a:gd name="T83" fmla="*/ 3157 h 3182"/>
                <a:gd name="T84" fmla="*/ 3122 w 4098"/>
                <a:gd name="T85" fmla="*/ 3178 h 3182"/>
                <a:gd name="T86" fmla="*/ 82 w 4098"/>
                <a:gd name="T87" fmla="*/ 3182 h 3182"/>
                <a:gd name="T88" fmla="*/ 41 w 4098"/>
                <a:gd name="T89" fmla="*/ 3171 h 3182"/>
                <a:gd name="T90" fmla="*/ 11 w 4098"/>
                <a:gd name="T91" fmla="*/ 3141 h 3182"/>
                <a:gd name="T92" fmla="*/ 0 w 4098"/>
                <a:gd name="T93" fmla="*/ 3100 h 3182"/>
                <a:gd name="T94" fmla="*/ 2 w 4098"/>
                <a:gd name="T95" fmla="*/ 59 h 3182"/>
                <a:gd name="T96" fmla="*/ 24 w 4098"/>
                <a:gd name="T97" fmla="*/ 23 h 3182"/>
                <a:gd name="T98" fmla="*/ 60 w 4098"/>
                <a:gd name="T99" fmla="*/ 2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8" h="3182">
                  <a:moveTo>
                    <a:pt x="3386" y="565"/>
                  </a:moveTo>
                  <a:lnTo>
                    <a:pt x="1653" y="2299"/>
                  </a:lnTo>
                  <a:lnTo>
                    <a:pt x="1558" y="2582"/>
                  </a:lnTo>
                  <a:lnTo>
                    <a:pt x="1840" y="2488"/>
                  </a:lnTo>
                  <a:lnTo>
                    <a:pt x="3574" y="754"/>
                  </a:lnTo>
                  <a:lnTo>
                    <a:pt x="3386" y="565"/>
                  </a:lnTo>
                  <a:close/>
                  <a:moveTo>
                    <a:pt x="3775" y="205"/>
                  </a:moveTo>
                  <a:lnTo>
                    <a:pt x="3757" y="207"/>
                  </a:lnTo>
                  <a:lnTo>
                    <a:pt x="3740" y="213"/>
                  </a:lnTo>
                  <a:lnTo>
                    <a:pt x="3727" y="225"/>
                  </a:lnTo>
                  <a:lnTo>
                    <a:pt x="3502" y="449"/>
                  </a:lnTo>
                  <a:lnTo>
                    <a:pt x="3595" y="544"/>
                  </a:lnTo>
                  <a:lnTo>
                    <a:pt x="3689" y="638"/>
                  </a:lnTo>
                  <a:lnTo>
                    <a:pt x="3914" y="413"/>
                  </a:lnTo>
                  <a:lnTo>
                    <a:pt x="3925" y="398"/>
                  </a:lnTo>
                  <a:lnTo>
                    <a:pt x="3933" y="382"/>
                  </a:lnTo>
                  <a:lnTo>
                    <a:pt x="3935" y="365"/>
                  </a:lnTo>
                  <a:lnTo>
                    <a:pt x="3933" y="346"/>
                  </a:lnTo>
                  <a:lnTo>
                    <a:pt x="3925" y="330"/>
                  </a:lnTo>
                  <a:lnTo>
                    <a:pt x="3914" y="316"/>
                  </a:lnTo>
                  <a:lnTo>
                    <a:pt x="3914" y="316"/>
                  </a:lnTo>
                  <a:lnTo>
                    <a:pt x="3824" y="225"/>
                  </a:lnTo>
                  <a:lnTo>
                    <a:pt x="3809" y="213"/>
                  </a:lnTo>
                  <a:lnTo>
                    <a:pt x="3793" y="207"/>
                  </a:lnTo>
                  <a:lnTo>
                    <a:pt x="3775" y="205"/>
                  </a:lnTo>
                  <a:close/>
                  <a:moveTo>
                    <a:pt x="163" y="162"/>
                  </a:moveTo>
                  <a:lnTo>
                    <a:pt x="163" y="3018"/>
                  </a:lnTo>
                  <a:lnTo>
                    <a:pt x="3018" y="3018"/>
                  </a:lnTo>
                  <a:lnTo>
                    <a:pt x="3018" y="1541"/>
                  </a:lnTo>
                  <a:lnTo>
                    <a:pt x="1942" y="2617"/>
                  </a:lnTo>
                  <a:lnTo>
                    <a:pt x="1929" y="2628"/>
                  </a:lnTo>
                  <a:lnTo>
                    <a:pt x="1911" y="2637"/>
                  </a:lnTo>
                  <a:lnTo>
                    <a:pt x="1455" y="2788"/>
                  </a:lnTo>
                  <a:lnTo>
                    <a:pt x="1442" y="2791"/>
                  </a:lnTo>
                  <a:lnTo>
                    <a:pt x="1429" y="2792"/>
                  </a:lnTo>
                  <a:lnTo>
                    <a:pt x="1408" y="2789"/>
                  </a:lnTo>
                  <a:lnTo>
                    <a:pt x="1388" y="2782"/>
                  </a:lnTo>
                  <a:lnTo>
                    <a:pt x="1372" y="2768"/>
                  </a:lnTo>
                  <a:lnTo>
                    <a:pt x="1357" y="2750"/>
                  </a:lnTo>
                  <a:lnTo>
                    <a:pt x="1350" y="2730"/>
                  </a:lnTo>
                  <a:lnTo>
                    <a:pt x="1347" y="2708"/>
                  </a:lnTo>
                  <a:lnTo>
                    <a:pt x="1352" y="2685"/>
                  </a:lnTo>
                  <a:lnTo>
                    <a:pt x="1504" y="2229"/>
                  </a:lnTo>
                  <a:lnTo>
                    <a:pt x="1511" y="2212"/>
                  </a:lnTo>
                  <a:lnTo>
                    <a:pt x="1524" y="2197"/>
                  </a:lnTo>
                  <a:lnTo>
                    <a:pt x="3018" y="703"/>
                  </a:lnTo>
                  <a:lnTo>
                    <a:pt x="3018" y="162"/>
                  </a:lnTo>
                  <a:lnTo>
                    <a:pt x="163" y="162"/>
                  </a:lnTo>
                  <a:close/>
                  <a:moveTo>
                    <a:pt x="82" y="0"/>
                  </a:moveTo>
                  <a:lnTo>
                    <a:pt x="3100" y="0"/>
                  </a:lnTo>
                  <a:lnTo>
                    <a:pt x="3122" y="2"/>
                  </a:lnTo>
                  <a:lnTo>
                    <a:pt x="3141" y="11"/>
                  </a:lnTo>
                  <a:lnTo>
                    <a:pt x="3158" y="23"/>
                  </a:lnTo>
                  <a:lnTo>
                    <a:pt x="3170" y="39"/>
                  </a:lnTo>
                  <a:lnTo>
                    <a:pt x="3178" y="59"/>
                  </a:lnTo>
                  <a:lnTo>
                    <a:pt x="3182" y="82"/>
                  </a:lnTo>
                  <a:lnTo>
                    <a:pt x="3182" y="539"/>
                  </a:lnTo>
                  <a:lnTo>
                    <a:pt x="3611" y="109"/>
                  </a:lnTo>
                  <a:lnTo>
                    <a:pt x="3639" y="85"/>
                  </a:lnTo>
                  <a:lnTo>
                    <a:pt x="3670" y="67"/>
                  </a:lnTo>
                  <a:lnTo>
                    <a:pt x="3703" y="53"/>
                  </a:lnTo>
                  <a:lnTo>
                    <a:pt x="3738" y="44"/>
                  </a:lnTo>
                  <a:lnTo>
                    <a:pt x="3775" y="42"/>
                  </a:lnTo>
                  <a:lnTo>
                    <a:pt x="3811" y="44"/>
                  </a:lnTo>
                  <a:lnTo>
                    <a:pt x="3847" y="53"/>
                  </a:lnTo>
                  <a:lnTo>
                    <a:pt x="3881" y="67"/>
                  </a:lnTo>
                  <a:lnTo>
                    <a:pt x="3910" y="85"/>
                  </a:lnTo>
                  <a:lnTo>
                    <a:pt x="3939" y="109"/>
                  </a:lnTo>
                  <a:lnTo>
                    <a:pt x="4030" y="201"/>
                  </a:lnTo>
                  <a:lnTo>
                    <a:pt x="4055" y="228"/>
                  </a:lnTo>
                  <a:lnTo>
                    <a:pt x="4073" y="259"/>
                  </a:lnTo>
                  <a:lnTo>
                    <a:pt x="4087" y="293"/>
                  </a:lnTo>
                  <a:lnTo>
                    <a:pt x="4096" y="328"/>
                  </a:lnTo>
                  <a:lnTo>
                    <a:pt x="4098" y="365"/>
                  </a:lnTo>
                  <a:lnTo>
                    <a:pt x="4096" y="401"/>
                  </a:lnTo>
                  <a:lnTo>
                    <a:pt x="4087" y="437"/>
                  </a:lnTo>
                  <a:lnTo>
                    <a:pt x="4073" y="469"/>
                  </a:lnTo>
                  <a:lnTo>
                    <a:pt x="4055" y="500"/>
                  </a:lnTo>
                  <a:lnTo>
                    <a:pt x="4030" y="529"/>
                  </a:lnTo>
                  <a:lnTo>
                    <a:pt x="3182" y="1377"/>
                  </a:lnTo>
                  <a:lnTo>
                    <a:pt x="3182" y="3100"/>
                  </a:lnTo>
                  <a:lnTo>
                    <a:pt x="3178" y="3121"/>
                  </a:lnTo>
                  <a:lnTo>
                    <a:pt x="3170" y="3141"/>
                  </a:lnTo>
                  <a:lnTo>
                    <a:pt x="3158" y="3157"/>
                  </a:lnTo>
                  <a:lnTo>
                    <a:pt x="3141" y="3171"/>
                  </a:lnTo>
                  <a:lnTo>
                    <a:pt x="3122" y="3178"/>
                  </a:lnTo>
                  <a:lnTo>
                    <a:pt x="3100" y="3182"/>
                  </a:lnTo>
                  <a:lnTo>
                    <a:pt x="82" y="3182"/>
                  </a:lnTo>
                  <a:lnTo>
                    <a:pt x="60" y="3178"/>
                  </a:lnTo>
                  <a:lnTo>
                    <a:pt x="41" y="3171"/>
                  </a:lnTo>
                  <a:lnTo>
                    <a:pt x="24" y="3157"/>
                  </a:lnTo>
                  <a:lnTo>
                    <a:pt x="11" y="3141"/>
                  </a:lnTo>
                  <a:lnTo>
                    <a:pt x="2" y="3121"/>
                  </a:lnTo>
                  <a:lnTo>
                    <a:pt x="0" y="3100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6" name="Freeform 1050">
              <a:extLst>
                <a:ext uri="{FF2B5EF4-FFF2-40B4-BE49-F238E27FC236}">
                  <a16:creationId xmlns:a16="http://schemas.microsoft.com/office/drawing/2014/main" id="{F83B1895-795E-564A-A851-4E83652F4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258"/>
              <a:ext cx="241" cy="163"/>
            </a:xfrm>
            <a:custGeom>
              <a:avLst/>
              <a:gdLst>
                <a:gd name="T0" fmla="*/ 82 w 241"/>
                <a:gd name="T1" fmla="*/ 0 h 163"/>
                <a:gd name="T2" fmla="*/ 159 w 241"/>
                <a:gd name="T3" fmla="*/ 0 h 163"/>
                <a:gd name="T4" fmla="*/ 181 w 241"/>
                <a:gd name="T5" fmla="*/ 3 h 163"/>
                <a:gd name="T6" fmla="*/ 201 w 241"/>
                <a:gd name="T7" fmla="*/ 11 h 163"/>
                <a:gd name="T8" fmla="*/ 217 w 241"/>
                <a:gd name="T9" fmla="*/ 24 h 163"/>
                <a:gd name="T10" fmla="*/ 230 w 241"/>
                <a:gd name="T11" fmla="*/ 40 h 163"/>
                <a:gd name="T12" fmla="*/ 238 w 241"/>
                <a:gd name="T13" fmla="*/ 60 h 163"/>
                <a:gd name="T14" fmla="*/ 241 w 241"/>
                <a:gd name="T15" fmla="*/ 81 h 163"/>
                <a:gd name="T16" fmla="*/ 238 w 241"/>
                <a:gd name="T17" fmla="*/ 103 h 163"/>
                <a:gd name="T18" fmla="*/ 230 w 241"/>
                <a:gd name="T19" fmla="*/ 123 h 163"/>
                <a:gd name="T20" fmla="*/ 217 w 241"/>
                <a:gd name="T21" fmla="*/ 139 h 163"/>
                <a:gd name="T22" fmla="*/ 201 w 241"/>
                <a:gd name="T23" fmla="*/ 152 h 163"/>
                <a:gd name="T24" fmla="*/ 181 w 241"/>
                <a:gd name="T25" fmla="*/ 160 h 163"/>
                <a:gd name="T26" fmla="*/ 159 w 241"/>
                <a:gd name="T27" fmla="*/ 163 h 163"/>
                <a:gd name="T28" fmla="*/ 82 w 241"/>
                <a:gd name="T29" fmla="*/ 163 h 163"/>
                <a:gd name="T30" fmla="*/ 59 w 241"/>
                <a:gd name="T31" fmla="*/ 160 h 163"/>
                <a:gd name="T32" fmla="*/ 41 w 241"/>
                <a:gd name="T33" fmla="*/ 152 h 163"/>
                <a:gd name="T34" fmla="*/ 23 w 241"/>
                <a:gd name="T35" fmla="*/ 139 h 163"/>
                <a:gd name="T36" fmla="*/ 11 w 241"/>
                <a:gd name="T37" fmla="*/ 123 h 163"/>
                <a:gd name="T38" fmla="*/ 2 w 241"/>
                <a:gd name="T39" fmla="*/ 103 h 163"/>
                <a:gd name="T40" fmla="*/ 0 w 241"/>
                <a:gd name="T41" fmla="*/ 81 h 163"/>
                <a:gd name="T42" fmla="*/ 2 w 241"/>
                <a:gd name="T43" fmla="*/ 60 h 163"/>
                <a:gd name="T44" fmla="*/ 11 w 241"/>
                <a:gd name="T45" fmla="*/ 40 h 163"/>
                <a:gd name="T46" fmla="*/ 23 w 241"/>
                <a:gd name="T47" fmla="*/ 24 h 163"/>
                <a:gd name="T48" fmla="*/ 41 w 241"/>
                <a:gd name="T49" fmla="*/ 11 h 163"/>
                <a:gd name="T50" fmla="*/ 59 w 241"/>
                <a:gd name="T51" fmla="*/ 3 h 163"/>
                <a:gd name="T52" fmla="*/ 82 w 24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163">
                  <a:moveTo>
                    <a:pt x="82" y="0"/>
                  </a:moveTo>
                  <a:lnTo>
                    <a:pt x="159" y="0"/>
                  </a:lnTo>
                  <a:lnTo>
                    <a:pt x="181" y="3"/>
                  </a:lnTo>
                  <a:lnTo>
                    <a:pt x="201" y="11"/>
                  </a:lnTo>
                  <a:lnTo>
                    <a:pt x="217" y="24"/>
                  </a:lnTo>
                  <a:lnTo>
                    <a:pt x="230" y="40"/>
                  </a:lnTo>
                  <a:lnTo>
                    <a:pt x="238" y="60"/>
                  </a:lnTo>
                  <a:lnTo>
                    <a:pt x="241" y="81"/>
                  </a:lnTo>
                  <a:lnTo>
                    <a:pt x="238" y="103"/>
                  </a:lnTo>
                  <a:lnTo>
                    <a:pt x="230" y="123"/>
                  </a:lnTo>
                  <a:lnTo>
                    <a:pt x="217" y="139"/>
                  </a:lnTo>
                  <a:lnTo>
                    <a:pt x="201" y="152"/>
                  </a:lnTo>
                  <a:lnTo>
                    <a:pt x="181" y="160"/>
                  </a:lnTo>
                  <a:lnTo>
                    <a:pt x="159" y="163"/>
                  </a:lnTo>
                  <a:lnTo>
                    <a:pt x="82" y="163"/>
                  </a:lnTo>
                  <a:lnTo>
                    <a:pt x="59" y="160"/>
                  </a:lnTo>
                  <a:lnTo>
                    <a:pt x="41" y="152"/>
                  </a:lnTo>
                  <a:lnTo>
                    <a:pt x="23" y="139"/>
                  </a:lnTo>
                  <a:lnTo>
                    <a:pt x="11" y="123"/>
                  </a:lnTo>
                  <a:lnTo>
                    <a:pt x="2" y="103"/>
                  </a:lnTo>
                  <a:lnTo>
                    <a:pt x="0" y="81"/>
                  </a:lnTo>
                  <a:lnTo>
                    <a:pt x="2" y="60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41" y="11"/>
                  </a:lnTo>
                  <a:lnTo>
                    <a:pt x="59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7" name="Freeform 1051">
              <a:extLst>
                <a:ext uri="{FF2B5EF4-FFF2-40B4-BE49-F238E27FC236}">
                  <a16:creationId xmlns:a16="http://schemas.microsoft.com/office/drawing/2014/main" id="{5C865CE8-3DF4-F340-8E21-B6BE1F1C4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1258"/>
              <a:ext cx="1651" cy="163"/>
            </a:xfrm>
            <a:custGeom>
              <a:avLst/>
              <a:gdLst>
                <a:gd name="T0" fmla="*/ 81 w 1651"/>
                <a:gd name="T1" fmla="*/ 0 h 163"/>
                <a:gd name="T2" fmla="*/ 1569 w 1651"/>
                <a:gd name="T3" fmla="*/ 0 h 163"/>
                <a:gd name="T4" fmla="*/ 1591 w 1651"/>
                <a:gd name="T5" fmla="*/ 3 h 163"/>
                <a:gd name="T6" fmla="*/ 1610 w 1651"/>
                <a:gd name="T7" fmla="*/ 11 h 163"/>
                <a:gd name="T8" fmla="*/ 1627 w 1651"/>
                <a:gd name="T9" fmla="*/ 24 h 163"/>
                <a:gd name="T10" fmla="*/ 1639 w 1651"/>
                <a:gd name="T11" fmla="*/ 40 h 163"/>
                <a:gd name="T12" fmla="*/ 1648 w 1651"/>
                <a:gd name="T13" fmla="*/ 60 h 163"/>
                <a:gd name="T14" fmla="*/ 1651 w 1651"/>
                <a:gd name="T15" fmla="*/ 81 h 163"/>
                <a:gd name="T16" fmla="*/ 1648 w 1651"/>
                <a:gd name="T17" fmla="*/ 103 h 163"/>
                <a:gd name="T18" fmla="*/ 1639 w 1651"/>
                <a:gd name="T19" fmla="*/ 123 h 163"/>
                <a:gd name="T20" fmla="*/ 1627 w 1651"/>
                <a:gd name="T21" fmla="*/ 139 h 163"/>
                <a:gd name="T22" fmla="*/ 1610 w 1651"/>
                <a:gd name="T23" fmla="*/ 152 h 163"/>
                <a:gd name="T24" fmla="*/ 1591 w 1651"/>
                <a:gd name="T25" fmla="*/ 160 h 163"/>
                <a:gd name="T26" fmla="*/ 1569 w 1651"/>
                <a:gd name="T27" fmla="*/ 163 h 163"/>
                <a:gd name="T28" fmla="*/ 81 w 1651"/>
                <a:gd name="T29" fmla="*/ 163 h 163"/>
                <a:gd name="T30" fmla="*/ 60 w 1651"/>
                <a:gd name="T31" fmla="*/ 160 h 163"/>
                <a:gd name="T32" fmla="*/ 40 w 1651"/>
                <a:gd name="T33" fmla="*/ 152 h 163"/>
                <a:gd name="T34" fmla="*/ 24 w 1651"/>
                <a:gd name="T35" fmla="*/ 139 h 163"/>
                <a:gd name="T36" fmla="*/ 11 w 1651"/>
                <a:gd name="T37" fmla="*/ 123 h 163"/>
                <a:gd name="T38" fmla="*/ 3 w 1651"/>
                <a:gd name="T39" fmla="*/ 103 h 163"/>
                <a:gd name="T40" fmla="*/ 0 w 1651"/>
                <a:gd name="T41" fmla="*/ 81 h 163"/>
                <a:gd name="T42" fmla="*/ 3 w 1651"/>
                <a:gd name="T43" fmla="*/ 60 h 163"/>
                <a:gd name="T44" fmla="*/ 11 w 1651"/>
                <a:gd name="T45" fmla="*/ 40 h 163"/>
                <a:gd name="T46" fmla="*/ 24 w 1651"/>
                <a:gd name="T47" fmla="*/ 24 h 163"/>
                <a:gd name="T48" fmla="*/ 40 w 1651"/>
                <a:gd name="T49" fmla="*/ 11 h 163"/>
                <a:gd name="T50" fmla="*/ 60 w 1651"/>
                <a:gd name="T51" fmla="*/ 3 h 163"/>
                <a:gd name="T52" fmla="*/ 81 w 165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1" h="163">
                  <a:moveTo>
                    <a:pt x="81" y="0"/>
                  </a:moveTo>
                  <a:lnTo>
                    <a:pt x="1569" y="0"/>
                  </a:lnTo>
                  <a:lnTo>
                    <a:pt x="1591" y="3"/>
                  </a:lnTo>
                  <a:lnTo>
                    <a:pt x="1610" y="11"/>
                  </a:lnTo>
                  <a:lnTo>
                    <a:pt x="1627" y="24"/>
                  </a:lnTo>
                  <a:lnTo>
                    <a:pt x="1639" y="40"/>
                  </a:lnTo>
                  <a:lnTo>
                    <a:pt x="1648" y="60"/>
                  </a:lnTo>
                  <a:lnTo>
                    <a:pt x="1651" y="81"/>
                  </a:lnTo>
                  <a:lnTo>
                    <a:pt x="1648" y="103"/>
                  </a:lnTo>
                  <a:lnTo>
                    <a:pt x="1639" y="123"/>
                  </a:lnTo>
                  <a:lnTo>
                    <a:pt x="1627" y="139"/>
                  </a:lnTo>
                  <a:lnTo>
                    <a:pt x="1610" y="152"/>
                  </a:lnTo>
                  <a:lnTo>
                    <a:pt x="1591" y="160"/>
                  </a:lnTo>
                  <a:lnTo>
                    <a:pt x="1569" y="163"/>
                  </a:lnTo>
                  <a:lnTo>
                    <a:pt x="81" y="163"/>
                  </a:lnTo>
                  <a:lnTo>
                    <a:pt x="60" y="160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8" name="Freeform 1052">
              <a:extLst>
                <a:ext uri="{FF2B5EF4-FFF2-40B4-BE49-F238E27FC236}">
                  <a16:creationId xmlns:a16="http://schemas.microsoft.com/office/drawing/2014/main" id="{C93BFC13-9106-A44A-9101-D1C79F56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1734"/>
              <a:ext cx="1572" cy="163"/>
            </a:xfrm>
            <a:custGeom>
              <a:avLst/>
              <a:gdLst>
                <a:gd name="T0" fmla="*/ 81 w 1572"/>
                <a:gd name="T1" fmla="*/ 0 h 163"/>
                <a:gd name="T2" fmla="*/ 1492 w 1572"/>
                <a:gd name="T3" fmla="*/ 0 h 163"/>
                <a:gd name="T4" fmla="*/ 1513 w 1572"/>
                <a:gd name="T5" fmla="*/ 2 h 163"/>
                <a:gd name="T6" fmla="*/ 1533 w 1572"/>
                <a:gd name="T7" fmla="*/ 11 h 163"/>
                <a:gd name="T8" fmla="*/ 1549 w 1572"/>
                <a:gd name="T9" fmla="*/ 24 h 163"/>
                <a:gd name="T10" fmla="*/ 1561 w 1572"/>
                <a:gd name="T11" fmla="*/ 40 h 163"/>
                <a:gd name="T12" fmla="*/ 1570 w 1572"/>
                <a:gd name="T13" fmla="*/ 60 h 163"/>
                <a:gd name="T14" fmla="*/ 1572 w 1572"/>
                <a:gd name="T15" fmla="*/ 81 h 163"/>
                <a:gd name="T16" fmla="*/ 1570 w 1572"/>
                <a:gd name="T17" fmla="*/ 103 h 163"/>
                <a:gd name="T18" fmla="*/ 1561 w 1572"/>
                <a:gd name="T19" fmla="*/ 123 h 163"/>
                <a:gd name="T20" fmla="*/ 1549 w 1572"/>
                <a:gd name="T21" fmla="*/ 139 h 163"/>
                <a:gd name="T22" fmla="*/ 1533 w 1572"/>
                <a:gd name="T23" fmla="*/ 151 h 163"/>
                <a:gd name="T24" fmla="*/ 1513 w 1572"/>
                <a:gd name="T25" fmla="*/ 160 h 163"/>
                <a:gd name="T26" fmla="*/ 1492 w 1572"/>
                <a:gd name="T27" fmla="*/ 163 h 163"/>
                <a:gd name="T28" fmla="*/ 81 w 1572"/>
                <a:gd name="T29" fmla="*/ 163 h 163"/>
                <a:gd name="T30" fmla="*/ 60 w 1572"/>
                <a:gd name="T31" fmla="*/ 160 h 163"/>
                <a:gd name="T32" fmla="*/ 40 w 1572"/>
                <a:gd name="T33" fmla="*/ 151 h 163"/>
                <a:gd name="T34" fmla="*/ 24 w 1572"/>
                <a:gd name="T35" fmla="*/ 139 h 163"/>
                <a:gd name="T36" fmla="*/ 11 w 1572"/>
                <a:gd name="T37" fmla="*/ 123 h 163"/>
                <a:gd name="T38" fmla="*/ 3 w 1572"/>
                <a:gd name="T39" fmla="*/ 103 h 163"/>
                <a:gd name="T40" fmla="*/ 0 w 1572"/>
                <a:gd name="T41" fmla="*/ 81 h 163"/>
                <a:gd name="T42" fmla="*/ 3 w 1572"/>
                <a:gd name="T43" fmla="*/ 60 h 163"/>
                <a:gd name="T44" fmla="*/ 11 w 1572"/>
                <a:gd name="T45" fmla="*/ 40 h 163"/>
                <a:gd name="T46" fmla="*/ 24 w 1572"/>
                <a:gd name="T47" fmla="*/ 24 h 163"/>
                <a:gd name="T48" fmla="*/ 40 w 1572"/>
                <a:gd name="T49" fmla="*/ 11 h 163"/>
                <a:gd name="T50" fmla="*/ 60 w 1572"/>
                <a:gd name="T51" fmla="*/ 2 h 163"/>
                <a:gd name="T52" fmla="*/ 81 w 1572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2" h="163">
                  <a:moveTo>
                    <a:pt x="81" y="0"/>
                  </a:moveTo>
                  <a:lnTo>
                    <a:pt x="1492" y="0"/>
                  </a:lnTo>
                  <a:lnTo>
                    <a:pt x="1513" y="2"/>
                  </a:lnTo>
                  <a:lnTo>
                    <a:pt x="1533" y="11"/>
                  </a:lnTo>
                  <a:lnTo>
                    <a:pt x="1549" y="24"/>
                  </a:lnTo>
                  <a:lnTo>
                    <a:pt x="1561" y="40"/>
                  </a:lnTo>
                  <a:lnTo>
                    <a:pt x="1570" y="60"/>
                  </a:lnTo>
                  <a:lnTo>
                    <a:pt x="1572" y="81"/>
                  </a:lnTo>
                  <a:lnTo>
                    <a:pt x="1570" y="103"/>
                  </a:lnTo>
                  <a:lnTo>
                    <a:pt x="1561" y="123"/>
                  </a:lnTo>
                  <a:lnTo>
                    <a:pt x="1549" y="139"/>
                  </a:lnTo>
                  <a:lnTo>
                    <a:pt x="1533" y="151"/>
                  </a:lnTo>
                  <a:lnTo>
                    <a:pt x="1513" y="160"/>
                  </a:lnTo>
                  <a:lnTo>
                    <a:pt x="1492" y="163"/>
                  </a:lnTo>
                  <a:lnTo>
                    <a:pt x="81" y="163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9" name="Freeform 1053">
              <a:extLst>
                <a:ext uri="{FF2B5EF4-FFF2-40B4-BE49-F238E27FC236}">
                  <a16:creationId xmlns:a16="http://schemas.microsoft.com/office/drawing/2014/main" id="{5E958F3A-9D96-5E4C-BD65-54304F9C5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2210"/>
              <a:ext cx="1062" cy="162"/>
            </a:xfrm>
            <a:custGeom>
              <a:avLst/>
              <a:gdLst>
                <a:gd name="T0" fmla="*/ 81 w 1062"/>
                <a:gd name="T1" fmla="*/ 0 h 162"/>
                <a:gd name="T2" fmla="*/ 981 w 1062"/>
                <a:gd name="T3" fmla="*/ 0 h 162"/>
                <a:gd name="T4" fmla="*/ 1002 w 1062"/>
                <a:gd name="T5" fmla="*/ 2 h 162"/>
                <a:gd name="T6" fmla="*/ 1022 w 1062"/>
                <a:gd name="T7" fmla="*/ 11 h 162"/>
                <a:gd name="T8" fmla="*/ 1038 w 1062"/>
                <a:gd name="T9" fmla="*/ 23 h 162"/>
                <a:gd name="T10" fmla="*/ 1051 w 1062"/>
                <a:gd name="T11" fmla="*/ 39 h 162"/>
                <a:gd name="T12" fmla="*/ 1059 w 1062"/>
                <a:gd name="T13" fmla="*/ 59 h 162"/>
                <a:gd name="T14" fmla="*/ 1062 w 1062"/>
                <a:gd name="T15" fmla="*/ 80 h 162"/>
                <a:gd name="T16" fmla="*/ 1059 w 1062"/>
                <a:gd name="T17" fmla="*/ 103 h 162"/>
                <a:gd name="T18" fmla="*/ 1051 w 1062"/>
                <a:gd name="T19" fmla="*/ 123 h 162"/>
                <a:gd name="T20" fmla="*/ 1038 w 1062"/>
                <a:gd name="T21" fmla="*/ 139 h 162"/>
                <a:gd name="T22" fmla="*/ 1022 w 1062"/>
                <a:gd name="T23" fmla="*/ 151 h 162"/>
                <a:gd name="T24" fmla="*/ 1002 w 1062"/>
                <a:gd name="T25" fmla="*/ 160 h 162"/>
                <a:gd name="T26" fmla="*/ 981 w 1062"/>
                <a:gd name="T27" fmla="*/ 162 h 162"/>
                <a:gd name="T28" fmla="*/ 81 w 1062"/>
                <a:gd name="T29" fmla="*/ 162 h 162"/>
                <a:gd name="T30" fmla="*/ 60 w 1062"/>
                <a:gd name="T31" fmla="*/ 160 h 162"/>
                <a:gd name="T32" fmla="*/ 40 w 1062"/>
                <a:gd name="T33" fmla="*/ 151 h 162"/>
                <a:gd name="T34" fmla="*/ 24 w 1062"/>
                <a:gd name="T35" fmla="*/ 139 h 162"/>
                <a:gd name="T36" fmla="*/ 11 w 1062"/>
                <a:gd name="T37" fmla="*/ 123 h 162"/>
                <a:gd name="T38" fmla="*/ 3 w 1062"/>
                <a:gd name="T39" fmla="*/ 103 h 162"/>
                <a:gd name="T40" fmla="*/ 0 w 1062"/>
                <a:gd name="T41" fmla="*/ 80 h 162"/>
                <a:gd name="T42" fmla="*/ 3 w 1062"/>
                <a:gd name="T43" fmla="*/ 59 h 162"/>
                <a:gd name="T44" fmla="*/ 11 w 1062"/>
                <a:gd name="T45" fmla="*/ 39 h 162"/>
                <a:gd name="T46" fmla="*/ 24 w 1062"/>
                <a:gd name="T47" fmla="*/ 23 h 162"/>
                <a:gd name="T48" fmla="*/ 40 w 1062"/>
                <a:gd name="T49" fmla="*/ 11 h 162"/>
                <a:gd name="T50" fmla="*/ 60 w 1062"/>
                <a:gd name="T51" fmla="*/ 2 h 162"/>
                <a:gd name="T52" fmla="*/ 81 w 1062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2" h="162">
                  <a:moveTo>
                    <a:pt x="81" y="0"/>
                  </a:moveTo>
                  <a:lnTo>
                    <a:pt x="981" y="0"/>
                  </a:lnTo>
                  <a:lnTo>
                    <a:pt x="1002" y="2"/>
                  </a:lnTo>
                  <a:lnTo>
                    <a:pt x="1022" y="11"/>
                  </a:lnTo>
                  <a:lnTo>
                    <a:pt x="1038" y="23"/>
                  </a:lnTo>
                  <a:lnTo>
                    <a:pt x="1051" y="39"/>
                  </a:lnTo>
                  <a:lnTo>
                    <a:pt x="1059" y="59"/>
                  </a:lnTo>
                  <a:lnTo>
                    <a:pt x="1062" y="80"/>
                  </a:lnTo>
                  <a:lnTo>
                    <a:pt x="1059" y="103"/>
                  </a:lnTo>
                  <a:lnTo>
                    <a:pt x="1051" y="123"/>
                  </a:lnTo>
                  <a:lnTo>
                    <a:pt x="1038" y="139"/>
                  </a:lnTo>
                  <a:lnTo>
                    <a:pt x="1022" y="151"/>
                  </a:lnTo>
                  <a:lnTo>
                    <a:pt x="1002" y="160"/>
                  </a:lnTo>
                  <a:lnTo>
                    <a:pt x="981" y="162"/>
                  </a:lnTo>
                  <a:lnTo>
                    <a:pt x="81" y="162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0" name="Freeform 1054">
              <a:extLst>
                <a:ext uri="{FF2B5EF4-FFF2-40B4-BE49-F238E27FC236}">
                  <a16:creationId xmlns:a16="http://schemas.microsoft.com/office/drawing/2014/main" id="{A11D431F-7365-1C45-BAB1-8589E80D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2677"/>
              <a:ext cx="673" cy="162"/>
            </a:xfrm>
            <a:custGeom>
              <a:avLst/>
              <a:gdLst>
                <a:gd name="T0" fmla="*/ 81 w 673"/>
                <a:gd name="T1" fmla="*/ 0 h 162"/>
                <a:gd name="T2" fmla="*/ 591 w 673"/>
                <a:gd name="T3" fmla="*/ 0 h 162"/>
                <a:gd name="T4" fmla="*/ 614 w 673"/>
                <a:gd name="T5" fmla="*/ 2 h 162"/>
                <a:gd name="T6" fmla="*/ 633 w 673"/>
                <a:gd name="T7" fmla="*/ 11 h 162"/>
                <a:gd name="T8" fmla="*/ 650 w 673"/>
                <a:gd name="T9" fmla="*/ 23 h 162"/>
                <a:gd name="T10" fmla="*/ 662 w 673"/>
                <a:gd name="T11" fmla="*/ 39 h 162"/>
                <a:gd name="T12" fmla="*/ 671 w 673"/>
                <a:gd name="T13" fmla="*/ 59 h 162"/>
                <a:gd name="T14" fmla="*/ 673 w 673"/>
                <a:gd name="T15" fmla="*/ 80 h 162"/>
                <a:gd name="T16" fmla="*/ 671 w 673"/>
                <a:gd name="T17" fmla="*/ 103 h 162"/>
                <a:gd name="T18" fmla="*/ 662 w 673"/>
                <a:gd name="T19" fmla="*/ 123 h 162"/>
                <a:gd name="T20" fmla="*/ 650 w 673"/>
                <a:gd name="T21" fmla="*/ 139 h 162"/>
                <a:gd name="T22" fmla="*/ 632 w 673"/>
                <a:gd name="T23" fmla="*/ 151 h 162"/>
                <a:gd name="T24" fmla="*/ 614 w 673"/>
                <a:gd name="T25" fmla="*/ 160 h 162"/>
                <a:gd name="T26" fmla="*/ 591 w 673"/>
                <a:gd name="T27" fmla="*/ 162 h 162"/>
                <a:gd name="T28" fmla="*/ 81 w 673"/>
                <a:gd name="T29" fmla="*/ 162 h 162"/>
                <a:gd name="T30" fmla="*/ 60 w 673"/>
                <a:gd name="T31" fmla="*/ 160 h 162"/>
                <a:gd name="T32" fmla="*/ 40 w 673"/>
                <a:gd name="T33" fmla="*/ 151 h 162"/>
                <a:gd name="T34" fmla="*/ 24 w 673"/>
                <a:gd name="T35" fmla="*/ 139 h 162"/>
                <a:gd name="T36" fmla="*/ 11 w 673"/>
                <a:gd name="T37" fmla="*/ 123 h 162"/>
                <a:gd name="T38" fmla="*/ 3 w 673"/>
                <a:gd name="T39" fmla="*/ 103 h 162"/>
                <a:gd name="T40" fmla="*/ 0 w 673"/>
                <a:gd name="T41" fmla="*/ 80 h 162"/>
                <a:gd name="T42" fmla="*/ 3 w 673"/>
                <a:gd name="T43" fmla="*/ 59 h 162"/>
                <a:gd name="T44" fmla="*/ 11 w 673"/>
                <a:gd name="T45" fmla="*/ 39 h 162"/>
                <a:gd name="T46" fmla="*/ 24 w 673"/>
                <a:gd name="T47" fmla="*/ 23 h 162"/>
                <a:gd name="T48" fmla="*/ 40 w 673"/>
                <a:gd name="T49" fmla="*/ 11 h 162"/>
                <a:gd name="T50" fmla="*/ 60 w 673"/>
                <a:gd name="T51" fmla="*/ 2 h 162"/>
                <a:gd name="T52" fmla="*/ 81 w 673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3" h="162">
                  <a:moveTo>
                    <a:pt x="81" y="0"/>
                  </a:moveTo>
                  <a:lnTo>
                    <a:pt x="591" y="0"/>
                  </a:lnTo>
                  <a:lnTo>
                    <a:pt x="614" y="2"/>
                  </a:lnTo>
                  <a:lnTo>
                    <a:pt x="633" y="11"/>
                  </a:lnTo>
                  <a:lnTo>
                    <a:pt x="650" y="23"/>
                  </a:lnTo>
                  <a:lnTo>
                    <a:pt x="662" y="39"/>
                  </a:lnTo>
                  <a:lnTo>
                    <a:pt x="671" y="59"/>
                  </a:lnTo>
                  <a:lnTo>
                    <a:pt x="673" y="80"/>
                  </a:lnTo>
                  <a:lnTo>
                    <a:pt x="671" y="103"/>
                  </a:lnTo>
                  <a:lnTo>
                    <a:pt x="662" y="123"/>
                  </a:lnTo>
                  <a:lnTo>
                    <a:pt x="650" y="139"/>
                  </a:lnTo>
                  <a:lnTo>
                    <a:pt x="632" y="151"/>
                  </a:lnTo>
                  <a:lnTo>
                    <a:pt x="614" y="160"/>
                  </a:lnTo>
                  <a:lnTo>
                    <a:pt x="591" y="162"/>
                  </a:lnTo>
                  <a:lnTo>
                    <a:pt x="81" y="162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41" name="Freeform 116">
            <a:extLst>
              <a:ext uri="{FF2B5EF4-FFF2-40B4-BE49-F238E27FC236}">
                <a16:creationId xmlns:a16="http://schemas.microsoft.com/office/drawing/2014/main" id="{BF55C376-1450-6542-98B9-76C16AF96A70}"/>
              </a:ext>
            </a:extLst>
          </p:cNvPr>
          <p:cNvSpPr>
            <a:spLocks/>
          </p:cNvSpPr>
          <p:nvPr/>
        </p:nvSpPr>
        <p:spPr bwMode="auto">
          <a:xfrm>
            <a:off x="5018267" y="2502130"/>
            <a:ext cx="623203" cy="548792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42" name="Group 937">
            <a:extLst>
              <a:ext uri="{FF2B5EF4-FFF2-40B4-BE49-F238E27FC236}">
                <a16:creationId xmlns:a16="http://schemas.microsoft.com/office/drawing/2014/main" id="{B065D1D5-FC51-8346-AAA5-F93E097444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4691" y="2460015"/>
            <a:ext cx="593987" cy="591922"/>
            <a:chOff x="6094" y="274"/>
            <a:chExt cx="575" cy="573"/>
          </a:xfrm>
          <a:solidFill>
            <a:schemeClr val="bg1"/>
          </a:solidFill>
        </p:grpSpPr>
        <p:sp>
          <p:nvSpPr>
            <p:cNvPr id="43" name="Freeform 939">
              <a:extLst>
                <a:ext uri="{FF2B5EF4-FFF2-40B4-BE49-F238E27FC236}">
                  <a16:creationId xmlns:a16="http://schemas.microsoft.com/office/drawing/2014/main" id="{CFC687E7-A099-F34E-936F-3414D851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" y="274"/>
              <a:ext cx="137" cy="137"/>
            </a:xfrm>
            <a:custGeom>
              <a:avLst/>
              <a:gdLst>
                <a:gd name="T0" fmla="*/ 411 w 821"/>
                <a:gd name="T1" fmla="*/ 0 h 821"/>
                <a:gd name="T2" fmla="*/ 462 w 821"/>
                <a:gd name="T3" fmla="*/ 3 h 821"/>
                <a:gd name="T4" fmla="*/ 512 w 821"/>
                <a:gd name="T5" fmla="*/ 13 h 821"/>
                <a:gd name="T6" fmla="*/ 560 w 821"/>
                <a:gd name="T7" fmla="*/ 29 h 821"/>
                <a:gd name="T8" fmla="*/ 604 w 821"/>
                <a:gd name="T9" fmla="*/ 49 h 821"/>
                <a:gd name="T10" fmla="*/ 645 w 821"/>
                <a:gd name="T11" fmla="*/ 74 h 821"/>
                <a:gd name="T12" fmla="*/ 683 w 821"/>
                <a:gd name="T13" fmla="*/ 104 h 821"/>
                <a:gd name="T14" fmla="*/ 718 w 821"/>
                <a:gd name="T15" fmla="*/ 139 h 821"/>
                <a:gd name="T16" fmla="*/ 748 w 821"/>
                <a:gd name="T17" fmla="*/ 176 h 821"/>
                <a:gd name="T18" fmla="*/ 773 w 821"/>
                <a:gd name="T19" fmla="*/ 218 h 821"/>
                <a:gd name="T20" fmla="*/ 794 w 821"/>
                <a:gd name="T21" fmla="*/ 263 h 821"/>
                <a:gd name="T22" fmla="*/ 809 w 821"/>
                <a:gd name="T23" fmla="*/ 310 h 821"/>
                <a:gd name="T24" fmla="*/ 818 w 821"/>
                <a:gd name="T25" fmla="*/ 360 h 821"/>
                <a:gd name="T26" fmla="*/ 821 w 821"/>
                <a:gd name="T27" fmla="*/ 411 h 821"/>
                <a:gd name="T28" fmla="*/ 818 w 821"/>
                <a:gd name="T29" fmla="*/ 462 h 821"/>
                <a:gd name="T30" fmla="*/ 809 w 821"/>
                <a:gd name="T31" fmla="*/ 512 h 821"/>
                <a:gd name="T32" fmla="*/ 794 w 821"/>
                <a:gd name="T33" fmla="*/ 560 h 821"/>
                <a:gd name="T34" fmla="*/ 773 w 821"/>
                <a:gd name="T35" fmla="*/ 604 h 821"/>
                <a:gd name="T36" fmla="*/ 748 w 821"/>
                <a:gd name="T37" fmla="*/ 645 h 821"/>
                <a:gd name="T38" fmla="*/ 718 w 821"/>
                <a:gd name="T39" fmla="*/ 683 h 821"/>
                <a:gd name="T40" fmla="*/ 683 w 821"/>
                <a:gd name="T41" fmla="*/ 718 h 821"/>
                <a:gd name="T42" fmla="*/ 645 w 821"/>
                <a:gd name="T43" fmla="*/ 748 h 821"/>
                <a:gd name="T44" fmla="*/ 604 w 821"/>
                <a:gd name="T45" fmla="*/ 773 h 821"/>
                <a:gd name="T46" fmla="*/ 560 w 821"/>
                <a:gd name="T47" fmla="*/ 794 h 821"/>
                <a:gd name="T48" fmla="*/ 512 w 821"/>
                <a:gd name="T49" fmla="*/ 809 h 821"/>
                <a:gd name="T50" fmla="*/ 462 w 821"/>
                <a:gd name="T51" fmla="*/ 818 h 821"/>
                <a:gd name="T52" fmla="*/ 411 w 821"/>
                <a:gd name="T53" fmla="*/ 821 h 821"/>
                <a:gd name="T54" fmla="*/ 360 w 821"/>
                <a:gd name="T55" fmla="*/ 818 h 821"/>
                <a:gd name="T56" fmla="*/ 310 w 821"/>
                <a:gd name="T57" fmla="*/ 809 h 821"/>
                <a:gd name="T58" fmla="*/ 263 w 821"/>
                <a:gd name="T59" fmla="*/ 794 h 821"/>
                <a:gd name="T60" fmla="*/ 218 w 821"/>
                <a:gd name="T61" fmla="*/ 773 h 821"/>
                <a:gd name="T62" fmla="*/ 176 w 821"/>
                <a:gd name="T63" fmla="*/ 748 h 821"/>
                <a:gd name="T64" fmla="*/ 139 w 821"/>
                <a:gd name="T65" fmla="*/ 718 h 821"/>
                <a:gd name="T66" fmla="*/ 104 w 821"/>
                <a:gd name="T67" fmla="*/ 683 h 821"/>
                <a:gd name="T68" fmla="*/ 74 w 821"/>
                <a:gd name="T69" fmla="*/ 645 h 821"/>
                <a:gd name="T70" fmla="*/ 49 w 821"/>
                <a:gd name="T71" fmla="*/ 604 h 821"/>
                <a:gd name="T72" fmla="*/ 29 w 821"/>
                <a:gd name="T73" fmla="*/ 560 h 821"/>
                <a:gd name="T74" fmla="*/ 13 w 821"/>
                <a:gd name="T75" fmla="*/ 512 h 821"/>
                <a:gd name="T76" fmla="*/ 3 w 821"/>
                <a:gd name="T77" fmla="*/ 462 h 821"/>
                <a:gd name="T78" fmla="*/ 0 w 821"/>
                <a:gd name="T79" fmla="*/ 411 h 821"/>
                <a:gd name="T80" fmla="*/ 3 w 821"/>
                <a:gd name="T81" fmla="*/ 360 h 821"/>
                <a:gd name="T82" fmla="*/ 13 w 821"/>
                <a:gd name="T83" fmla="*/ 310 h 821"/>
                <a:gd name="T84" fmla="*/ 29 w 821"/>
                <a:gd name="T85" fmla="*/ 263 h 821"/>
                <a:gd name="T86" fmla="*/ 49 w 821"/>
                <a:gd name="T87" fmla="*/ 218 h 821"/>
                <a:gd name="T88" fmla="*/ 74 w 821"/>
                <a:gd name="T89" fmla="*/ 176 h 821"/>
                <a:gd name="T90" fmla="*/ 104 w 821"/>
                <a:gd name="T91" fmla="*/ 139 h 821"/>
                <a:gd name="T92" fmla="*/ 139 w 821"/>
                <a:gd name="T93" fmla="*/ 104 h 821"/>
                <a:gd name="T94" fmla="*/ 176 w 821"/>
                <a:gd name="T95" fmla="*/ 74 h 821"/>
                <a:gd name="T96" fmla="*/ 218 w 821"/>
                <a:gd name="T97" fmla="*/ 49 h 821"/>
                <a:gd name="T98" fmla="*/ 263 w 821"/>
                <a:gd name="T99" fmla="*/ 29 h 821"/>
                <a:gd name="T100" fmla="*/ 310 w 821"/>
                <a:gd name="T101" fmla="*/ 13 h 821"/>
                <a:gd name="T102" fmla="*/ 360 w 821"/>
                <a:gd name="T103" fmla="*/ 3 h 821"/>
                <a:gd name="T104" fmla="*/ 411 w 821"/>
                <a:gd name="T105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1" h="821">
                  <a:moveTo>
                    <a:pt x="411" y="0"/>
                  </a:moveTo>
                  <a:lnTo>
                    <a:pt x="462" y="3"/>
                  </a:lnTo>
                  <a:lnTo>
                    <a:pt x="512" y="13"/>
                  </a:lnTo>
                  <a:lnTo>
                    <a:pt x="560" y="29"/>
                  </a:lnTo>
                  <a:lnTo>
                    <a:pt x="604" y="49"/>
                  </a:lnTo>
                  <a:lnTo>
                    <a:pt x="645" y="74"/>
                  </a:lnTo>
                  <a:lnTo>
                    <a:pt x="683" y="104"/>
                  </a:lnTo>
                  <a:lnTo>
                    <a:pt x="718" y="139"/>
                  </a:lnTo>
                  <a:lnTo>
                    <a:pt x="748" y="176"/>
                  </a:lnTo>
                  <a:lnTo>
                    <a:pt x="773" y="218"/>
                  </a:lnTo>
                  <a:lnTo>
                    <a:pt x="794" y="263"/>
                  </a:lnTo>
                  <a:lnTo>
                    <a:pt x="809" y="310"/>
                  </a:lnTo>
                  <a:lnTo>
                    <a:pt x="818" y="360"/>
                  </a:lnTo>
                  <a:lnTo>
                    <a:pt x="821" y="411"/>
                  </a:lnTo>
                  <a:lnTo>
                    <a:pt x="818" y="462"/>
                  </a:lnTo>
                  <a:lnTo>
                    <a:pt x="809" y="512"/>
                  </a:lnTo>
                  <a:lnTo>
                    <a:pt x="794" y="560"/>
                  </a:lnTo>
                  <a:lnTo>
                    <a:pt x="773" y="604"/>
                  </a:lnTo>
                  <a:lnTo>
                    <a:pt x="748" y="645"/>
                  </a:lnTo>
                  <a:lnTo>
                    <a:pt x="718" y="683"/>
                  </a:lnTo>
                  <a:lnTo>
                    <a:pt x="683" y="718"/>
                  </a:lnTo>
                  <a:lnTo>
                    <a:pt x="645" y="748"/>
                  </a:lnTo>
                  <a:lnTo>
                    <a:pt x="604" y="773"/>
                  </a:lnTo>
                  <a:lnTo>
                    <a:pt x="560" y="794"/>
                  </a:lnTo>
                  <a:lnTo>
                    <a:pt x="512" y="809"/>
                  </a:lnTo>
                  <a:lnTo>
                    <a:pt x="462" y="818"/>
                  </a:lnTo>
                  <a:lnTo>
                    <a:pt x="411" y="821"/>
                  </a:lnTo>
                  <a:lnTo>
                    <a:pt x="360" y="818"/>
                  </a:lnTo>
                  <a:lnTo>
                    <a:pt x="310" y="809"/>
                  </a:lnTo>
                  <a:lnTo>
                    <a:pt x="263" y="794"/>
                  </a:lnTo>
                  <a:lnTo>
                    <a:pt x="218" y="773"/>
                  </a:lnTo>
                  <a:lnTo>
                    <a:pt x="176" y="748"/>
                  </a:lnTo>
                  <a:lnTo>
                    <a:pt x="139" y="718"/>
                  </a:lnTo>
                  <a:lnTo>
                    <a:pt x="104" y="683"/>
                  </a:lnTo>
                  <a:lnTo>
                    <a:pt x="74" y="645"/>
                  </a:lnTo>
                  <a:lnTo>
                    <a:pt x="49" y="604"/>
                  </a:lnTo>
                  <a:lnTo>
                    <a:pt x="29" y="560"/>
                  </a:lnTo>
                  <a:lnTo>
                    <a:pt x="13" y="512"/>
                  </a:lnTo>
                  <a:lnTo>
                    <a:pt x="3" y="462"/>
                  </a:lnTo>
                  <a:lnTo>
                    <a:pt x="0" y="411"/>
                  </a:lnTo>
                  <a:lnTo>
                    <a:pt x="3" y="360"/>
                  </a:lnTo>
                  <a:lnTo>
                    <a:pt x="13" y="310"/>
                  </a:lnTo>
                  <a:lnTo>
                    <a:pt x="29" y="263"/>
                  </a:lnTo>
                  <a:lnTo>
                    <a:pt x="49" y="218"/>
                  </a:lnTo>
                  <a:lnTo>
                    <a:pt x="74" y="176"/>
                  </a:lnTo>
                  <a:lnTo>
                    <a:pt x="104" y="139"/>
                  </a:lnTo>
                  <a:lnTo>
                    <a:pt x="139" y="104"/>
                  </a:lnTo>
                  <a:lnTo>
                    <a:pt x="176" y="74"/>
                  </a:lnTo>
                  <a:lnTo>
                    <a:pt x="218" y="49"/>
                  </a:lnTo>
                  <a:lnTo>
                    <a:pt x="263" y="29"/>
                  </a:lnTo>
                  <a:lnTo>
                    <a:pt x="310" y="13"/>
                  </a:lnTo>
                  <a:lnTo>
                    <a:pt x="360" y="3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4" name="Freeform 940">
              <a:extLst>
                <a:ext uri="{FF2B5EF4-FFF2-40B4-BE49-F238E27FC236}">
                  <a16:creationId xmlns:a16="http://schemas.microsoft.com/office/drawing/2014/main" id="{542CA8BD-8A78-E447-8D56-A49236BF3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431"/>
              <a:ext cx="33" cy="84"/>
            </a:xfrm>
            <a:custGeom>
              <a:avLst/>
              <a:gdLst>
                <a:gd name="T0" fmla="*/ 49 w 197"/>
                <a:gd name="T1" fmla="*/ 0 h 505"/>
                <a:gd name="T2" fmla="*/ 149 w 197"/>
                <a:gd name="T3" fmla="*/ 0 h 505"/>
                <a:gd name="T4" fmla="*/ 163 w 197"/>
                <a:gd name="T5" fmla="*/ 1 h 505"/>
                <a:gd name="T6" fmla="*/ 175 w 197"/>
                <a:gd name="T7" fmla="*/ 6 h 505"/>
                <a:gd name="T8" fmla="*/ 186 w 197"/>
                <a:gd name="T9" fmla="*/ 14 h 505"/>
                <a:gd name="T10" fmla="*/ 194 w 197"/>
                <a:gd name="T11" fmla="*/ 27 h 505"/>
                <a:gd name="T12" fmla="*/ 197 w 197"/>
                <a:gd name="T13" fmla="*/ 42 h 505"/>
                <a:gd name="T14" fmla="*/ 197 w 197"/>
                <a:gd name="T15" fmla="*/ 56 h 505"/>
                <a:gd name="T16" fmla="*/ 192 w 197"/>
                <a:gd name="T17" fmla="*/ 70 h 505"/>
                <a:gd name="T18" fmla="*/ 138 w 197"/>
                <a:gd name="T19" fmla="*/ 151 h 505"/>
                <a:gd name="T20" fmla="*/ 163 w 197"/>
                <a:gd name="T21" fmla="*/ 363 h 505"/>
                <a:gd name="T22" fmla="*/ 114 w 197"/>
                <a:gd name="T23" fmla="*/ 495 h 505"/>
                <a:gd name="T24" fmla="*/ 109 w 197"/>
                <a:gd name="T25" fmla="*/ 501 h 505"/>
                <a:gd name="T26" fmla="*/ 103 w 197"/>
                <a:gd name="T27" fmla="*/ 505 h 505"/>
                <a:gd name="T28" fmla="*/ 96 w 197"/>
                <a:gd name="T29" fmla="*/ 505 h 505"/>
                <a:gd name="T30" fmla="*/ 89 w 197"/>
                <a:gd name="T31" fmla="*/ 501 h 505"/>
                <a:gd name="T32" fmla="*/ 85 w 197"/>
                <a:gd name="T33" fmla="*/ 495 h 505"/>
                <a:gd name="T34" fmla="*/ 35 w 197"/>
                <a:gd name="T35" fmla="*/ 363 h 505"/>
                <a:gd name="T36" fmla="*/ 60 w 197"/>
                <a:gd name="T37" fmla="*/ 151 h 505"/>
                <a:gd name="T38" fmla="*/ 7 w 197"/>
                <a:gd name="T39" fmla="*/ 70 h 505"/>
                <a:gd name="T40" fmla="*/ 1 w 197"/>
                <a:gd name="T41" fmla="*/ 56 h 505"/>
                <a:gd name="T42" fmla="*/ 0 w 197"/>
                <a:gd name="T43" fmla="*/ 42 h 505"/>
                <a:gd name="T44" fmla="*/ 5 w 197"/>
                <a:gd name="T45" fmla="*/ 27 h 505"/>
                <a:gd name="T46" fmla="*/ 13 w 197"/>
                <a:gd name="T47" fmla="*/ 14 h 505"/>
                <a:gd name="T48" fmla="*/ 23 w 197"/>
                <a:gd name="T49" fmla="*/ 6 h 505"/>
                <a:gd name="T50" fmla="*/ 35 w 197"/>
                <a:gd name="T51" fmla="*/ 1 h 505"/>
                <a:gd name="T52" fmla="*/ 49 w 197"/>
                <a:gd name="T53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7" h="505">
                  <a:moveTo>
                    <a:pt x="49" y="0"/>
                  </a:moveTo>
                  <a:lnTo>
                    <a:pt x="149" y="0"/>
                  </a:lnTo>
                  <a:lnTo>
                    <a:pt x="163" y="1"/>
                  </a:lnTo>
                  <a:lnTo>
                    <a:pt x="175" y="6"/>
                  </a:lnTo>
                  <a:lnTo>
                    <a:pt x="186" y="14"/>
                  </a:lnTo>
                  <a:lnTo>
                    <a:pt x="194" y="27"/>
                  </a:lnTo>
                  <a:lnTo>
                    <a:pt x="197" y="42"/>
                  </a:lnTo>
                  <a:lnTo>
                    <a:pt x="197" y="56"/>
                  </a:lnTo>
                  <a:lnTo>
                    <a:pt x="192" y="70"/>
                  </a:lnTo>
                  <a:lnTo>
                    <a:pt x="138" y="151"/>
                  </a:lnTo>
                  <a:lnTo>
                    <a:pt x="163" y="363"/>
                  </a:lnTo>
                  <a:lnTo>
                    <a:pt x="114" y="495"/>
                  </a:lnTo>
                  <a:lnTo>
                    <a:pt x="109" y="501"/>
                  </a:lnTo>
                  <a:lnTo>
                    <a:pt x="103" y="505"/>
                  </a:lnTo>
                  <a:lnTo>
                    <a:pt x="96" y="505"/>
                  </a:lnTo>
                  <a:lnTo>
                    <a:pt x="89" y="501"/>
                  </a:lnTo>
                  <a:lnTo>
                    <a:pt x="85" y="495"/>
                  </a:lnTo>
                  <a:lnTo>
                    <a:pt x="35" y="363"/>
                  </a:lnTo>
                  <a:lnTo>
                    <a:pt x="60" y="151"/>
                  </a:lnTo>
                  <a:lnTo>
                    <a:pt x="7" y="70"/>
                  </a:lnTo>
                  <a:lnTo>
                    <a:pt x="1" y="56"/>
                  </a:lnTo>
                  <a:lnTo>
                    <a:pt x="0" y="42"/>
                  </a:lnTo>
                  <a:lnTo>
                    <a:pt x="5" y="27"/>
                  </a:lnTo>
                  <a:lnTo>
                    <a:pt x="13" y="14"/>
                  </a:lnTo>
                  <a:lnTo>
                    <a:pt x="23" y="6"/>
                  </a:lnTo>
                  <a:lnTo>
                    <a:pt x="35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5" name="Freeform 941">
              <a:extLst>
                <a:ext uri="{FF2B5EF4-FFF2-40B4-BE49-F238E27FC236}">
                  <a16:creationId xmlns:a16="http://schemas.microsoft.com/office/drawing/2014/main" id="{13296FC3-7C32-744A-B8D7-636E38799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431"/>
              <a:ext cx="231" cy="160"/>
            </a:xfrm>
            <a:custGeom>
              <a:avLst/>
              <a:gdLst>
                <a:gd name="T0" fmla="*/ 375 w 1381"/>
                <a:gd name="T1" fmla="*/ 0 h 962"/>
                <a:gd name="T2" fmla="*/ 387 w 1381"/>
                <a:gd name="T3" fmla="*/ 2 h 962"/>
                <a:gd name="T4" fmla="*/ 399 w 1381"/>
                <a:gd name="T5" fmla="*/ 7 h 962"/>
                <a:gd name="T6" fmla="*/ 407 w 1381"/>
                <a:gd name="T7" fmla="*/ 17 h 962"/>
                <a:gd name="T8" fmla="*/ 413 w 1381"/>
                <a:gd name="T9" fmla="*/ 27 h 962"/>
                <a:gd name="T10" fmla="*/ 690 w 1381"/>
                <a:gd name="T11" fmla="*/ 786 h 962"/>
                <a:gd name="T12" fmla="*/ 966 w 1381"/>
                <a:gd name="T13" fmla="*/ 27 h 962"/>
                <a:gd name="T14" fmla="*/ 973 w 1381"/>
                <a:gd name="T15" fmla="*/ 17 h 962"/>
                <a:gd name="T16" fmla="*/ 982 w 1381"/>
                <a:gd name="T17" fmla="*/ 8 h 962"/>
                <a:gd name="T18" fmla="*/ 993 w 1381"/>
                <a:gd name="T19" fmla="*/ 2 h 962"/>
                <a:gd name="T20" fmla="*/ 1005 w 1381"/>
                <a:gd name="T21" fmla="*/ 0 h 962"/>
                <a:gd name="T22" fmla="*/ 1018 w 1381"/>
                <a:gd name="T23" fmla="*/ 2 h 962"/>
                <a:gd name="T24" fmla="*/ 1133 w 1381"/>
                <a:gd name="T25" fmla="*/ 37 h 962"/>
                <a:gd name="T26" fmla="*/ 1176 w 1381"/>
                <a:gd name="T27" fmla="*/ 55 h 962"/>
                <a:gd name="T28" fmla="*/ 1216 w 1381"/>
                <a:gd name="T29" fmla="*/ 77 h 962"/>
                <a:gd name="T30" fmla="*/ 1252 w 1381"/>
                <a:gd name="T31" fmla="*/ 103 h 962"/>
                <a:gd name="T32" fmla="*/ 1285 w 1381"/>
                <a:gd name="T33" fmla="*/ 134 h 962"/>
                <a:gd name="T34" fmla="*/ 1313 w 1381"/>
                <a:gd name="T35" fmla="*/ 168 h 962"/>
                <a:gd name="T36" fmla="*/ 1336 w 1381"/>
                <a:gd name="T37" fmla="*/ 205 h 962"/>
                <a:gd name="T38" fmla="*/ 1355 w 1381"/>
                <a:gd name="T39" fmla="*/ 245 h 962"/>
                <a:gd name="T40" fmla="*/ 1370 w 1381"/>
                <a:gd name="T41" fmla="*/ 287 h 962"/>
                <a:gd name="T42" fmla="*/ 1378 w 1381"/>
                <a:gd name="T43" fmla="*/ 331 h 962"/>
                <a:gd name="T44" fmla="*/ 1381 w 1381"/>
                <a:gd name="T45" fmla="*/ 377 h 962"/>
                <a:gd name="T46" fmla="*/ 1381 w 1381"/>
                <a:gd name="T47" fmla="*/ 904 h 962"/>
                <a:gd name="T48" fmla="*/ 1378 w 1381"/>
                <a:gd name="T49" fmla="*/ 922 h 962"/>
                <a:gd name="T50" fmla="*/ 1370 w 1381"/>
                <a:gd name="T51" fmla="*/ 938 h 962"/>
                <a:gd name="T52" fmla="*/ 1357 w 1381"/>
                <a:gd name="T53" fmla="*/ 951 h 962"/>
                <a:gd name="T54" fmla="*/ 1341 w 1381"/>
                <a:gd name="T55" fmla="*/ 959 h 962"/>
                <a:gd name="T56" fmla="*/ 1322 w 1381"/>
                <a:gd name="T57" fmla="*/ 962 h 962"/>
                <a:gd name="T58" fmla="*/ 57 w 1381"/>
                <a:gd name="T59" fmla="*/ 962 h 962"/>
                <a:gd name="T60" fmla="*/ 40 w 1381"/>
                <a:gd name="T61" fmla="*/ 959 h 962"/>
                <a:gd name="T62" fmla="*/ 23 w 1381"/>
                <a:gd name="T63" fmla="*/ 951 h 962"/>
                <a:gd name="T64" fmla="*/ 10 w 1381"/>
                <a:gd name="T65" fmla="*/ 938 h 962"/>
                <a:gd name="T66" fmla="*/ 2 w 1381"/>
                <a:gd name="T67" fmla="*/ 922 h 962"/>
                <a:gd name="T68" fmla="*/ 0 w 1381"/>
                <a:gd name="T69" fmla="*/ 904 h 962"/>
                <a:gd name="T70" fmla="*/ 0 w 1381"/>
                <a:gd name="T71" fmla="*/ 377 h 962"/>
                <a:gd name="T72" fmla="*/ 2 w 1381"/>
                <a:gd name="T73" fmla="*/ 331 h 962"/>
                <a:gd name="T74" fmla="*/ 11 w 1381"/>
                <a:gd name="T75" fmla="*/ 287 h 962"/>
                <a:gd name="T76" fmla="*/ 25 w 1381"/>
                <a:gd name="T77" fmla="*/ 245 h 962"/>
                <a:gd name="T78" fmla="*/ 44 w 1381"/>
                <a:gd name="T79" fmla="*/ 205 h 962"/>
                <a:gd name="T80" fmla="*/ 68 w 1381"/>
                <a:gd name="T81" fmla="*/ 168 h 962"/>
                <a:gd name="T82" fmla="*/ 96 w 1381"/>
                <a:gd name="T83" fmla="*/ 134 h 962"/>
                <a:gd name="T84" fmla="*/ 129 w 1381"/>
                <a:gd name="T85" fmla="*/ 103 h 962"/>
                <a:gd name="T86" fmla="*/ 165 w 1381"/>
                <a:gd name="T87" fmla="*/ 77 h 962"/>
                <a:gd name="T88" fmla="*/ 205 w 1381"/>
                <a:gd name="T89" fmla="*/ 54 h 962"/>
                <a:gd name="T90" fmla="*/ 248 w 1381"/>
                <a:gd name="T91" fmla="*/ 37 h 962"/>
                <a:gd name="T92" fmla="*/ 362 w 1381"/>
                <a:gd name="T93" fmla="*/ 2 h 962"/>
                <a:gd name="T94" fmla="*/ 368 w 1381"/>
                <a:gd name="T95" fmla="*/ 1 h 962"/>
                <a:gd name="T96" fmla="*/ 375 w 1381"/>
                <a:gd name="T97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1" h="962">
                  <a:moveTo>
                    <a:pt x="375" y="0"/>
                  </a:moveTo>
                  <a:lnTo>
                    <a:pt x="387" y="2"/>
                  </a:lnTo>
                  <a:lnTo>
                    <a:pt x="399" y="7"/>
                  </a:lnTo>
                  <a:lnTo>
                    <a:pt x="407" y="17"/>
                  </a:lnTo>
                  <a:lnTo>
                    <a:pt x="413" y="27"/>
                  </a:lnTo>
                  <a:lnTo>
                    <a:pt x="690" y="786"/>
                  </a:lnTo>
                  <a:lnTo>
                    <a:pt x="966" y="27"/>
                  </a:lnTo>
                  <a:lnTo>
                    <a:pt x="973" y="17"/>
                  </a:lnTo>
                  <a:lnTo>
                    <a:pt x="982" y="8"/>
                  </a:lnTo>
                  <a:lnTo>
                    <a:pt x="993" y="2"/>
                  </a:lnTo>
                  <a:lnTo>
                    <a:pt x="1005" y="0"/>
                  </a:lnTo>
                  <a:lnTo>
                    <a:pt x="1018" y="2"/>
                  </a:lnTo>
                  <a:lnTo>
                    <a:pt x="1133" y="37"/>
                  </a:lnTo>
                  <a:lnTo>
                    <a:pt x="1176" y="55"/>
                  </a:lnTo>
                  <a:lnTo>
                    <a:pt x="1216" y="77"/>
                  </a:lnTo>
                  <a:lnTo>
                    <a:pt x="1252" y="103"/>
                  </a:lnTo>
                  <a:lnTo>
                    <a:pt x="1285" y="134"/>
                  </a:lnTo>
                  <a:lnTo>
                    <a:pt x="1313" y="168"/>
                  </a:lnTo>
                  <a:lnTo>
                    <a:pt x="1336" y="205"/>
                  </a:lnTo>
                  <a:lnTo>
                    <a:pt x="1355" y="245"/>
                  </a:lnTo>
                  <a:lnTo>
                    <a:pt x="1370" y="287"/>
                  </a:lnTo>
                  <a:lnTo>
                    <a:pt x="1378" y="331"/>
                  </a:lnTo>
                  <a:lnTo>
                    <a:pt x="1381" y="377"/>
                  </a:lnTo>
                  <a:lnTo>
                    <a:pt x="1381" y="904"/>
                  </a:lnTo>
                  <a:lnTo>
                    <a:pt x="1378" y="922"/>
                  </a:lnTo>
                  <a:lnTo>
                    <a:pt x="1370" y="938"/>
                  </a:lnTo>
                  <a:lnTo>
                    <a:pt x="1357" y="951"/>
                  </a:lnTo>
                  <a:lnTo>
                    <a:pt x="1341" y="959"/>
                  </a:lnTo>
                  <a:lnTo>
                    <a:pt x="1322" y="962"/>
                  </a:lnTo>
                  <a:lnTo>
                    <a:pt x="57" y="962"/>
                  </a:lnTo>
                  <a:lnTo>
                    <a:pt x="40" y="959"/>
                  </a:lnTo>
                  <a:lnTo>
                    <a:pt x="23" y="951"/>
                  </a:lnTo>
                  <a:lnTo>
                    <a:pt x="10" y="938"/>
                  </a:lnTo>
                  <a:lnTo>
                    <a:pt x="2" y="922"/>
                  </a:lnTo>
                  <a:lnTo>
                    <a:pt x="0" y="904"/>
                  </a:lnTo>
                  <a:lnTo>
                    <a:pt x="0" y="377"/>
                  </a:lnTo>
                  <a:lnTo>
                    <a:pt x="2" y="331"/>
                  </a:lnTo>
                  <a:lnTo>
                    <a:pt x="11" y="287"/>
                  </a:lnTo>
                  <a:lnTo>
                    <a:pt x="25" y="245"/>
                  </a:lnTo>
                  <a:lnTo>
                    <a:pt x="44" y="205"/>
                  </a:lnTo>
                  <a:lnTo>
                    <a:pt x="68" y="168"/>
                  </a:lnTo>
                  <a:lnTo>
                    <a:pt x="96" y="134"/>
                  </a:lnTo>
                  <a:lnTo>
                    <a:pt x="129" y="103"/>
                  </a:lnTo>
                  <a:lnTo>
                    <a:pt x="165" y="77"/>
                  </a:lnTo>
                  <a:lnTo>
                    <a:pt x="205" y="54"/>
                  </a:lnTo>
                  <a:lnTo>
                    <a:pt x="248" y="37"/>
                  </a:lnTo>
                  <a:lnTo>
                    <a:pt x="362" y="2"/>
                  </a:lnTo>
                  <a:lnTo>
                    <a:pt x="368" y="1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6" name="Freeform 942">
              <a:extLst>
                <a:ext uri="{FF2B5EF4-FFF2-40B4-BE49-F238E27FC236}">
                  <a16:creationId xmlns:a16="http://schemas.microsoft.com/office/drawing/2014/main" id="{0A700B60-97CD-0B48-B9A0-62D35EF7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" y="309"/>
              <a:ext cx="137" cy="137"/>
            </a:xfrm>
            <a:custGeom>
              <a:avLst/>
              <a:gdLst>
                <a:gd name="T0" fmla="*/ 411 w 821"/>
                <a:gd name="T1" fmla="*/ 0 h 821"/>
                <a:gd name="T2" fmla="*/ 462 w 821"/>
                <a:gd name="T3" fmla="*/ 3 h 821"/>
                <a:gd name="T4" fmla="*/ 511 w 821"/>
                <a:gd name="T5" fmla="*/ 12 h 821"/>
                <a:gd name="T6" fmla="*/ 559 w 821"/>
                <a:gd name="T7" fmla="*/ 27 h 821"/>
                <a:gd name="T8" fmla="*/ 603 w 821"/>
                <a:gd name="T9" fmla="*/ 48 h 821"/>
                <a:gd name="T10" fmla="*/ 645 w 821"/>
                <a:gd name="T11" fmla="*/ 73 h 821"/>
                <a:gd name="T12" fmla="*/ 683 w 821"/>
                <a:gd name="T13" fmla="*/ 104 h 821"/>
                <a:gd name="T14" fmla="*/ 717 w 821"/>
                <a:gd name="T15" fmla="*/ 137 h 821"/>
                <a:gd name="T16" fmla="*/ 748 w 821"/>
                <a:gd name="T17" fmla="*/ 176 h 821"/>
                <a:gd name="T18" fmla="*/ 773 w 821"/>
                <a:gd name="T19" fmla="*/ 217 h 821"/>
                <a:gd name="T20" fmla="*/ 794 w 821"/>
                <a:gd name="T21" fmla="*/ 262 h 821"/>
                <a:gd name="T22" fmla="*/ 808 w 821"/>
                <a:gd name="T23" fmla="*/ 309 h 821"/>
                <a:gd name="T24" fmla="*/ 818 w 821"/>
                <a:gd name="T25" fmla="*/ 358 h 821"/>
                <a:gd name="T26" fmla="*/ 821 w 821"/>
                <a:gd name="T27" fmla="*/ 410 h 821"/>
                <a:gd name="T28" fmla="*/ 818 w 821"/>
                <a:gd name="T29" fmla="*/ 462 h 821"/>
                <a:gd name="T30" fmla="*/ 808 w 821"/>
                <a:gd name="T31" fmla="*/ 511 h 821"/>
                <a:gd name="T32" fmla="*/ 794 w 821"/>
                <a:gd name="T33" fmla="*/ 558 h 821"/>
                <a:gd name="T34" fmla="*/ 773 w 821"/>
                <a:gd name="T35" fmla="*/ 603 h 821"/>
                <a:gd name="T36" fmla="*/ 748 w 821"/>
                <a:gd name="T37" fmla="*/ 644 h 821"/>
                <a:gd name="T38" fmla="*/ 717 w 821"/>
                <a:gd name="T39" fmla="*/ 683 h 821"/>
                <a:gd name="T40" fmla="*/ 683 w 821"/>
                <a:gd name="T41" fmla="*/ 717 h 821"/>
                <a:gd name="T42" fmla="*/ 645 w 821"/>
                <a:gd name="T43" fmla="*/ 747 h 821"/>
                <a:gd name="T44" fmla="*/ 603 w 821"/>
                <a:gd name="T45" fmla="*/ 773 h 821"/>
                <a:gd name="T46" fmla="*/ 559 w 821"/>
                <a:gd name="T47" fmla="*/ 793 h 821"/>
                <a:gd name="T48" fmla="*/ 511 w 821"/>
                <a:gd name="T49" fmla="*/ 808 h 821"/>
                <a:gd name="T50" fmla="*/ 462 w 821"/>
                <a:gd name="T51" fmla="*/ 818 h 821"/>
                <a:gd name="T52" fmla="*/ 411 w 821"/>
                <a:gd name="T53" fmla="*/ 821 h 821"/>
                <a:gd name="T54" fmla="*/ 359 w 821"/>
                <a:gd name="T55" fmla="*/ 818 h 821"/>
                <a:gd name="T56" fmla="*/ 310 w 821"/>
                <a:gd name="T57" fmla="*/ 808 h 821"/>
                <a:gd name="T58" fmla="*/ 263 w 821"/>
                <a:gd name="T59" fmla="*/ 793 h 821"/>
                <a:gd name="T60" fmla="*/ 218 w 821"/>
                <a:gd name="T61" fmla="*/ 773 h 821"/>
                <a:gd name="T62" fmla="*/ 176 w 821"/>
                <a:gd name="T63" fmla="*/ 747 h 821"/>
                <a:gd name="T64" fmla="*/ 138 w 821"/>
                <a:gd name="T65" fmla="*/ 717 h 821"/>
                <a:gd name="T66" fmla="*/ 104 w 821"/>
                <a:gd name="T67" fmla="*/ 683 h 821"/>
                <a:gd name="T68" fmla="*/ 73 w 821"/>
                <a:gd name="T69" fmla="*/ 644 h 821"/>
                <a:gd name="T70" fmla="*/ 48 w 821"/>
                <a:gd name="T71" fmla="*/ 603 h 821"/>
                <a:gd name="T72" fmla="*/ 27 w 821"/>
                <a:gd name="T73" fmla="*/ 558 h 821"/>
                <a:gd name="T74" fmla="*/ 13 w 821"/>
                <a:gd name="T75" fmla="*/ 511 h 821"/>
                <a:gd name="T76" fmla="*/ 3 w 821"/>
                <a:gd name="T77" fmla="*/ 462 h 821"/>
                <a:gd name="T78" fmla="*/ 0 w 821"/>
                <a:gd name="T79" fmla="*/ 410 h 821"/>
                <a:gd name="T80" fmla="*/ 3 w 821"/>
                <a:gd name="T81" fmla="*/ 358 h 821"/>
                <a:gd name="T82" fmla="*/ 13 w 821"/>
                <a:gd name="T83" fmla="*/ 309 h 821"/>
                <a:gd name="T84" fmla="*/ 27 w 821"/>
                <a:gd name="T85" fmla="*/ 262 h 821"/>
                <a:gd name="T86" fmla="*/ 48 w 821"/>
                <a:gd name="T87" fmla="*/ 217 h 821"/>
                <a:gd name="T88" fmla="*/ 73 w 821"/>
                <a:gd name="T89" fmla="*/ 176 h 821"/>
                <a:gd name="T90" fmla="*/ 104 w 821"/>
                <a:gd name="T91" fmla="*/ 137 h 821"/>
                <a:gd name="T92" fmla="*/ 138 w 821"/>
                <a:gd name="T93" fmla="*/ 104 h 821"/>
                <a:gd name="T94" fmla="*/ 176 w 821"/>
                <a:gd name="T95" fmla="*/ 73 h 821"/>
                <a:gd name="T96" fmla="*/ 218 w 821"/>
                <a:gd name="T97" fmla="*/ 48 h 821"/>
                <a:gd name="T98" fmla="*/ 263 w 821"/>
                <a:gd name="T99" fmla="*/ 27 h 821"/>
                <a:gd name="T100" fmla="*/ 310 w 821"/>
                <a:gd name="T101" fmla="*/ 12 h 821"/>
                <a:gd name="T102" fmla="*/ 359 w 821"/>
                <a:gd name="T103" fmla="*/ 3 h 821"/>
                <a:gd name="T104" fmla="*/ 411 w 821"/>
                <a:gd name="T105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1" h="821">
                  <a:moveTo>
                    <a:pt x="411" y="0"/>
                  </a:moveTo>
                  <a:lnTo>
                    <a:pt x="462" y="3"/>
                  </a:lnTo>
                  <a:lnTo>
                    <a:pt x="511" y="12"/>
                  </a:lnTo>
                  <a:lnTo>
                    <a:pt x="559" y="27"/>
                  </a:lnTo>
                  <a:lnTo>
                    <a:pt x="603" y="48"/>
                  </a:lnTo>
                  <a:lnTo>
                    <a:pt x="645" y="73"/>
                  </a:lnTo>
                  <a:lnTo>
                    <a:pt x="683" y="104"/>
                  </a:lnTo>
                  <a:lnTo>
                    <a:pt x="717" y="137"/>
                  </a:lnTo>
                  <a:lnTo>
                    <a:pt x="748" y="176"/>
                  </a:lnTo>
                  <a:lnTo>
                    <a:pt x="773" y="217"/>
                  </a:lnTo>
                  <a:lnTo>
                    <a:pt x="794" y="262"/>
                  </a:lnTo>
                  <a:lnTo>
                    <a:pt x="808" y="309"/>
                  </a:lnTo>
                  <a:lnTo>
                    <a:pt x="818" y="358"/>
                  </a:lnTo>
                  <a:lnTo>
                    <a:pt x="821" y="410"/>
                  </a:lnTo>
                  <a:lnTo>
                    <a:pt x="818" y="462"/>
                  </a:lnTo>
                  <a:lnTo>
                    <a:pt x="808" y="511"/>
                  </a:lnTo>
                  <a:lnTo>
                    <a:pt x="794" y="558"/>
                  </a:lnTo>
                  <a:lnTo>
                    <a:pt x="773" y="603"/>
                  </a:lnTo>
                  <a:lnTo>
                    <a:pt x="748" y="644"/>
                  </a:lnTo>
                  <a:lnTo>
                    <a:pt x="717" y="683"/>
                  </a:lnTo>
                  <a:lnTo>
                    <a:pt x="683" y="717"/>
                  </a:lnTo>
                  <a:lnTo>
                    <a:pt x="645" y="747"/>
                  </a:lnTo>
                  <a:lnTo>
                    <a:pt x="603" y="773"/>
                  </a:lnTo>
                  <a:lnTo>
                    <a:pt x="559" y="793"/>
                  </a:lnTo>
                  <a:lnTo>
                    <a:pt x="511" y="808"/>
                  </a:lnTo>
                  <a:lnTo>
                    <a:pt x="462" y="818"/>
                  </a:lnTo>
                  <a:lnTo>
                    <a:pt x="411" y="821"/>
                  </a:lnTo>
                  <a:lnTo>
                    <a:pt x="359" y="818"/>
                  </a:lnTo>
                  <a:lnTo>
                    <a:pt x="310" y="808"/>
                  </a:lnTo>
                  <a:lnTo>
                    <a:pt x="263" y="793"/>
                  </a:lnTo>
                  <a:lnTo>
                    <a:pt x="218" y="773"/>
                  </a:lnTo>
                  <a:lnTo>
                    <a:pt x="176" y="747"/>
                  </a:lnTo>
                  <a:lnTo>
                    <a:pt x="138" y="717"/>
                  </a:lnTo>
                  <a:lnTo>
                    <a:pt x="104" y="683"/>
                  </a:lnTo>
                  <a:lnTo>
                    <a:pt x="73" y="644"/>
                  </a:lnTo>
                  <a:lnTo>
                    <a:pt x="48" y="603"/>
                  </a:lnTo>
                  <a:lnTo>
                    <a:pt x="27" y="558"/>
                  </a:lnTo>
                  <a:lnTo>
                    <a:pt x="13" y="511"/>
                  </a:lnTo>
                  <a:lnTo>
                    <a:pt x="3" y="462"/>
                  </a:lnTo>
                  <a:lnTo>
                    <a:pt x="0" y="410"/>
                  </a:lnTo>
                  <a:lnTo>
                    <a:pt x="3" y="358"/>
                  </a:lnTo>
                  <a:lnTo>
                    <a:pt x="13" y="309"/>
                  </a:lnTo>
                  <a:lnTo>
                    <a:pt x="27" y="262"/>
                  </a:lnTo>
                  <a:lnTo>
                    <a:pt x="48" y="217"/>
                  </a:lnTo>
                  <a:lnTo>
                    <a:pt x="73" y="176"/>
                  </a:lnTo>
                  <a:lnTo>
                    <a:pt x="104" y="137"/>
                  </a:lnTo>
                  <a:lnTo>
                    <a:pt x="138" y="104"/>
                  </a:lnTo>
                  <a:lnTo>
                    <a:pt x="176" y="73"/>
                  </a:lnTo>
                  <a:lnTo>
                    <a:pt x="218" y="48"/>
                  </a:lnTo>
                  <a:lnTo>
                    <a:pt x="263" y="27"/>
                  </a:lnTo>
                  <a:lnTo>
                    <a:pt x="310" y="12"/>
                  </a:lnTo>
                  <a:lnTo>
                    <a:pt x="359" y="3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7" name="Freeform 943">
              <a:extLst>
                <a:ext uri="{FF2B5EF4-FFF2-40B4-BE49-F238E27FC236}">
                  <a16:creationId xmlns:a16="http://schemas.microsoft.com/office/drawing/2014/main" id="{04A1BE2F-A5D0-1E4E-9ADC-550E98CE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465"/>
              <a:ext cx="230" cy="382"/>
            </a:xfrm>
            <a:custGeom>
              <a:avLst/>
              <a:gdLst>
                <a:gd name="T0" fmla="*/ 419 w 1375"/>
                <a:gd name="T1" fmla="*/ 2 h 2291"/>
                <a:gd name="T2" fmla="*/ 506 w 1375"/>
                <a:gd name="T3" fmla="*/ 24 h 2291"/>
                <a:gd name="T4" fmla="*/ 584 w 1375"/>
                <a:gd name="T5" fmla="*/ 66 h 2291"/>
                <a:gd name="T6" fmla="*/ 650 w 1375"/>
                <a:gd name="T7" fmla="*/ 125 h 2291"/>
                <a:gd name="T8" fmla="*/ 700 w 1375"/>
                <a:gd name="T9" fmla="*/ 197 h 2291"/>
                <a:gd name="T10" fmla="*/ 732 w 1375"/>
                <a:gd name="T11" fmla="*/ 280 h 2291"/>
                <a:gd name="T12" fmla="*/ 743 w 1375"/>
                <a:gd name="T13" fmla="*/ 372 h 2291"/>
                <a:gd name="T14" fmla="*/ 1070 w 1375"/>
                <a:gd name="T15" fmla="*/ 1017 h 2291"/>
                <a:gd name="T16" fmla="*/ 1158 w 1375"/>
                <a:gd name="T17" fmla="*/ 1030 h 2291"/>
                <a:gd name="T18" fmla="*/ 1237 w 1375"/>
                <a:gd name="T19" fmla="*/ 1066 h 2291"/>
                <a:gd name="T20" fmla="*/ 1300 w 1375"/>
                <a:gd name="T21" fmla="*/ 1122 h 2291"/>
                <a:gd name="T22" fmla="*/ 1347 w 1375"/>
                <a:gd name="T23" fmla="*/ 1193 h 2291"/>
                <a:gd name="T24" fmla="*/ 1372 w 1375"/>
                <a:gd name="T25" fmla="*/ 1277 h 2291"/>
                <a:gd name="T26" fmla="*/ 1375 w 1375"/>
                <a:gd name="T27" fmla="*/ 2191 h 2291"/>
                <a:gd name="T28" fmla="*/ 1364 w 1375"/>
                <a:gd name="T29" fmla="*/ 2235 h 2291"/>
                <a:gd name="T30" fmla="*/ 1337 w 1375"/>
                <a:gd name="T31" fmla="*/ 2269 h 2291"/>
                <a:gd name="T32" fmla="*/ 1297 w 1375"/>
                <a:gd name="T33" fmla="*/ 2289 h 2291"/>
                <a:gd name="T34" fmla="*/ 882 w 1375"/>
                <a:gd name="T35" fmla="*/ 2291 h 2291"/>
                <a:gd name="T36" fmla="*/ 838 w 1375"/>
                <a:gd name="T37" fmla="*/ 2281 h 2291"/>
                <a:gd name="T38" fmla="*/ 803 w 1375"/>
                <a:gd name="T39" fmla="*/ 2254 h 2291"/>
                <a:gd name="T40" fmla="*/ 784 w 1375"/>
                <a:gd name="T41" fmla="*/ 2214 h 2291"/>
                <a:gd name="T42" fmla="*/ 781 w 1375"/>
                <a:gd name="T43" fmla="*/ 1605 h 2291"/>
                <a:gd name="T44" fmla="*/ 309 w 1375"/>
                <a:gd name="T45" fmla="*/ 1602 h 2291"/>
                <a:gd name="T46" fmla="*/ 218 w 1375"/>
                <a:gd name="T47" fmla="*/ 1578 h 2291"/>
                <a:gd name="T48" fmla="*/ 139 w 1375"/>
                <a:gd name="T49" fmla="*/ 1531 h 2291"/>
                <a:gd name="T50" fmla="*/ 74 w 1375"/>
                <a:gd name="T51" fmla="*/ 1467 h 2291"/>
                <a:gd name="T52" fmla="*/ 28 w 1375"/>
                <a:gd name="T53" fmla="*/ 1388 h 2291"/>
                <a:gd name="T54" fmla="*/ 3 w 1375"/>
                <a:gd name="T55" fmla="*/ 1297 h 2291"/>
                <a:gd name="T56" fmla="*/ 0 w 1375"/>
                <a:gd name="T57" fmla="*/ 372 h 2291"/>
                <a:gd name="T58" fmla="*/ 11 w 1375"/>
                <a:gd name="T59" fmla="*/ 280 h 2291"/>
                <a:gd name="T60" fmla="*/ 44 w 1375"/>
                <a:gd name="T61" fmla="*/ 197 h 2291"/>
                <a:gd name="T62" fmla="*/ 94 w 1375"/>
                <a:gd name="T63" fmla="*/ 125 h 2291"/>
                <a:gd name="T64" fmla="*/ 159 w 1375"/>
                <a:gd name="T65" fmla="*/ 66 h 2291"/>
                <a:gd name="T66" fmla="*/ 237 w 1375"/>
                <a:gd name="T67" fmla="*/ 24 h 2291"/>
                <a:gd name="T68" fmla="*/ 325 w 1375"/>
                <a:gd name="T69" fmla="*/ 2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5" h="2291">
                  <a:moveTo>
                    <a:pt x="372" y="0"/>
                  </a:moveTo>
                  <a:lnTo>
                    <a:pt x="419" y="2"/>
                  </a:lnTo>
                  <a:lnTo>
                    <a:pt x="464" y="10"/>
                  </a:lnTo>
                  <a:lnTo>
                    <a:pt x="506" y="24"/>
                  </a:lnTo>
                  <a:lnTo>
                    <a:pt x="546" y="43"/>
                  </a:lnTo>
                  <a:lnTo>
                    <a:pt x="584" y="66"/>
                  </a:lnTo>
                  <a:lnTo>
                    <a:pt x="619" y="93"/>
                  </a:lnTo>
                  <a:lnTo>
                    <a:pt x="650" y="125"/>
                  </a:lnTo>
                  <a:lnTo>
                    <a:pt x="677" y="159"/>
                  </a:lnTo>
                  <a:lnTo>
                    <a:pt x="700" y="197"/>
                  </a:lnTo>
                  <a:lnTo>
                    <a:pt x="718" y="237"/>
                  </a:lnTo>
                  <a:lnTo>
                    <a:pt x="732" y="280"/>
                  </a:lnTo>
                  <a:lnTo>
                    <a:pt x="740" y="325"/>
                  </a:lnTo>
                  <a:lnTo>
                    <a:pt x="743" y="372"/>
                  </a:lnTo>
                  <a:lnTo>
                    <a:pt x="743" y="1017"/>
                  </a:lnTo>
                  <a:lnTo>
                    <a:pt x="1070" y="1017"/>
                  </a:lnTo>
                  <a:lnTo>
                    <a:pt x="1115" y="1021"/>
                  </a:lnTo>
                  <a:lnTo>
                    <a:pt x="1158" y="1030"/>
                  </a:lnTo>
                  <a:lnTo>
                    <a:pt x="1199" y="1045"/>
                  </a:lnTo>
                  <a:lnTo>
                    <a:pt x="1237" y="1066"/>
                  </a:lnTo>
                  <a:lnTo>
                    <a:pt x="1270" y="1092"/>
                  </a:lnTo>
                  <a:lnTo>
                    <a:pt x="1300" y="1122"/>
                  </a:lnTo>
                  <a:lnTo>
                    <a:pt x="1326" y="1156"/>
                  </a:lnTo>
                  <a:lnTo>
                    <a:pt x="1347" y="1193"/>
                  </a:lnTo>
                  <a:lnTo>
                    <a:pt x="1362" y="1234"/>
                  </a:lnTo>
                  <a:lnTo>
                    <a:pt x="1372" y="1277"/>
                  </a:lnTo>
                  <a:lnTo>
                    <a:pt x="1375" y="1322"/>
                  </a:lnTo>
                  <a:lnTo>
                    <a:pt x="1375" y="2191"/>
                  </a:lnTo>
                  <a:lnTo>
                    <a:pt x="1372" y="2214"/>
                  </a:lnTo>
                  <a:lnTo>
                    <a:pt x="1364" y="2235"/>
                  </a:lnTo>
                  <a:lnTo>
                    <a:pt x="1353" y="2254"/>
                  </a:lnTo>
                  <a:lnTo>
                    <a:pt x="1337" y="2269"/>
                  </a:lnTo>
                  <a:lnTo>
                    <a:pt x="1318" y="2281"/>
                  </a:lnTo>
                  <a:lnTo>
                    <a:pt x="1297" y="2289"/>
                  </a:lnTo>
                  <a:lnTo>
                    <a:pt x="1274" y="2291"/>
                  </a:lnTo>
                  <a:lnTo>
                    <a:pt x="882" y="2291"/>
                  </a:lnTo>
                  <a:lnTo>
                    <a:pt x="859" y="2289"/>
                  </a:lnTo>
                  <a:lnTo>
                    <a:pt x="838" y="2281"/>
                  </a:lnTo>
                  <a:lnTo>
                    <a:pt x="819" y="2269"/>
                  </a:lnTo>
                  <a:lnTo>
                    <a:pt x="803" y="2254"/>
                  </a:lnTo>
                  <a:lnTo>
                    <a:pt x="791" y="2235"/>
                  </a:lnTo>
                  <a:lnTo>
                    <a:pt x="784" y="2214"/>
                  </a:lnTo>
                  <a:lnTo>
                    <a:pt x="781" y="2191"/>
                  </a:lnTo>
                  <a:lnTo>
                    <a:pt x="781" y="1605"/>
                  </a:lnTo>
                  <a:lnTo>
                    <a:pt x="357" y="1605"/>
                  </a:lnTo>
                  <a:lnTo>
                    <a:pt x="309" y="1602"/>
                  </a:lnTo>
                  <a:lnTo>
                    <a:pt x="262" y="1593"/>
                  </a:lnTo>
                  <a:lnTo>
                    <a:pt x="218" y="1578"/>
                  </a:lnTo>
                  <a:lnTo>
                    <a:pt x="177" y="1557"/>
                  </a:lnTo>
                  <a:lnTo>
                    <a:pt x="139" y="1531"/>
                  </a:lnTo>
                  <a:lnTo>
                    <a:pt x="104" y="1502"/>
                  </a:lnTo>
                  <a:lnTo>
                    <a:pt x="74" y="1467"/>
                  </a:lnTo>
                  <a:lnTo>
                    <a:pt x="49" y="1429"/>
                  </a:lnTo>
                  <a:lnTo>
                    <a:pt x="28" y="1388"/>
                  </a:lnTo>
                  <a:lnTo>
                    <a:pt x="12" y="1344"/>
                  </a:lnTo>
                  <a:lnTo>
                    <a:pt x="3" y="1297"/>
                  </a:lnTo>
                  <a:lnTo>
                    <a:pt x="0" y="1248"/>
                  </a:lnTo>
                  <a:lnTo>
                    <a:pt x="0" y="372"/>
                  </a:lnTo>
                  <a:lnTo>
                    <a:pt x="3" y="325"/>
                  </a:lnTo>
                  <a:lnTo>
                    <a:pt x="11" y="280"/>
                  </a:lnTo>
                  <a:lnTo>
                    <a:pt x="25" y="237"/>
                  </a:lnTo>
                  <a:lnTo>
                    <a:pt x="44" y="197"/>
                  </a:lnTo>
                  <a:lnTo>
                    <a:pt x="67" y="159"/>
                  </a:lnTo>
                  <a:lnTo>
                    <a:pt x="94" y="125"/>
                  </a:lnTo>
                  <a:lnTo>
                    <a:pt x="124" y="93"/>
                  </a:lnTo>
                  <a:lnTo>
                    <a:pt x="159" y="66"/>
                  </a:lnTo>
                  <a:lnTo>
                    <a:pt x="197" y="43"/>
                  </a:lnTo>
                  <a:lnTo>
                    <a:pt x="237" y="24"/>
                  </a:lnTo>
                  <a:lnTo>
                    <a:pt x="280" y="10"/>
                  </a:lnTo>
                  <a:lnTo>
                    <a:pt x="325" y="2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8" name="Freeform 944">
              <a:extLst>
                <a:ext uri="{FF2B5EF4-FFF2-40B4-BE49-F238E27FC236}">
                  <a16:creationId xmlns:a16="http://schemas.microsoft.com/office/drawing/2014/main" id="{30D2CEF6-43ED-EE4A-A316-A5FDAA4E0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309"/>
              <a:ext cx="137" cy="137"/>
            </a:xfrm>
            <a:custGeom>
              <a:avLst/>
              <a:gdLst>
                <a:gd name="T0" fmla="*/ 410 w 821"/>
                <a:gd name="T1" fmla="*/ 0 h 821"/>
                <a:gd name="T2" fmla="*/ 462 w 821"/>
                <a:gd name="T3" fmla="*/ 3 h 821"/>
                <a:gd name="T4" fmla="*/ 512 w 821"/>
                <a:gd name="T5" fmla="*/ 12 h 821"/>
                <a:gd name="T6" fmla="*/ 559 w 821"/>
                <a:gd name="T7" fmla="*/ 27 h 821"/>
                <a:gd name="T8" fmla="*/ 604 w 821"/>
                <a:gd name="T9" fmla="*/ 48 h 821"/>
                <a:gd name="T10" fmla="*/ 645 w 821"/>
                <a:gd name="T11" fmla="*/ 73 h 821"/>
                <a:gd name="T12" fmla="*/ 684 w 821"/>
                <a:gd name="T13" fmla="*/ 104 h 821"/>
                <a:gd name="T14" fmla="*/ 717 w 821"/>
                <a:gd name="T15" fmla="*/ 137 h 821"/>
                <a:gd name="T16" fmla="*/ 747 w 821"/>
                <a:gd name="T17" fmla="*/ 176 h 821"/>
                <a:gd name="T18" fmla="*/ 773 w 821"/>
                <a:gd name="T19" fmla="*/ 217 h 821"/>
                <a:gd name="T20" fmla="*/ 793 w 821"/>
                <a:gd name="T21" fmla="*/ 262 h 821"/>
                <a:gd name="T22" fmla="*/ 808 w 821"/>
                <a:gd name="T23" fmla="*/ 309 h 821"/>
                <a:gd name="T24" fmla="*/ 818 w 821"/>
                <a:gd name="T25" fmla="*/ 358 h 821"/>
                <a:gd name="T26" fmla="*/ 821 w 821"/>
                <a:gd name="T27" fmla="*/ 410 h 821"/>
                <a:gd name="T28" fmla="*/ 818 w 821"/>
                <a:gd name="T29" fmla="*/ 462 h 821"/>
                <a:gd name="T30" fmla="*/ 808 w 821"/>
                <a:gd name="T31" fmla="*/ 511 h 821"/>
                <a:gd name="T32" fmla="*/ 793 w 821"/>
                <a:gd name="T33" fmla="*/ 558 h 821"/>
                <a:gd name="T34" fmla="*/ 773 w 821"/>
                <a:gd name="T35" fmla="*/ 603 h 821"/>
                <a:gd name="T36" fmla="*/ 747 w 821"/>
                <a:gd name="T37" fmla="*/ 644 h 821"/>
                <a:gd name="T38" fmla="*/ 717 w 821"/>
                <a:gd name="T39" fmla="*/ 683 h 821"/>
                <a:gd name="T40" fmla="*/ 684 w 821"/>
                <a:gd name="T41" fmla="*/ 717 h 821"/>
                <a:gd name="T42" fmla="*/ 645 w 821"/>
                <a:gd name="T43" fmla="*/ 747 h 821"/>
                <a:gd name="T44" fmla="*/ 604 w 821"/>
                <a:gd name="T45" fmla="*/ 773 h 821"/>
                <a:gd name="T46" fmla="*/ 559 w 821"/>
                <a:gd name="T47" fmla="*/ 793 h 821"/>
                <a:gd name="T48" fmla="*/ 512 w 821"/>
                <a:gd name="T49" fmla="*/ 808 h 821"/>
                <a:gd name="T50" fmla="*/ 462 w 821"/>
                <a:gd name="T51" fmla="*/ 818 h 821"/>
                <a:gd name="T52" fmla="*/ 410 w 821"/>
                <a:gd name="T53" fmla="*/ 821 h 821"/>
                <a:gd name="T54" fmla="*/ 359 w 821"/>
                <a:gd name="T55" fmla="*/ 818 h 821"/>
                <a:gd name="T56" fmla="*/ 310 w 821"/>
                <a:gd name="T57" fmla="*/ 808 h 821"/>
                <a:gd name="T58" fmla="*/ 263 w 821"/>
                <a:gd name="T59" fmla="*/ 793 h 821"/>
                <a:gd name="T60" fmla="*/ 217 w 821"/>
                <a:gd name="T61" fmla="*/ 773 h 821"/>
                <a:gd name="T62" fmla="*/ 177 w 821"/>
                <a:gd name="T63" fmla="*/ 747 h 821"/>
                <a:gd name="T64" fmla="*/ 138 w 821"/>
                <a:gd name="T65" fmla="*/ 717 h 821"/>
                <a:gd name="T66" fmla="*/ 103 w 821"/>
                <a:gd name="T67" fmla="*/ 683 h 821"/>
                <a:gd name="T68" fmla="*/ 74 w 821"/>
                <a:gd name="T69" fmla="*/ 644 h 821"/>
                <a:gd name="T70" fmla="*/ 48 w 821"/>
                <a:gd name="T71" fmla="*/ 603 h 821"/>
                <a:gd name="T72" fmla="*/ 28 w 821"/>
                <a:gd name="T73" fmla="*/ 558 h 821"/>
                <a:gd name="T74" fmla="*/ 12 w 821"/>
                <a:gd name="T75" fmla="*/ 511 h 821"/>
                <a:gd name="T76" fmla="*/ 3 w 821"/>
                <a:gd name="T77" fmla="*/ 462 h 821"/>
                <a:gd name="T78" fmla="*/ 0 w 821"/>
                <a:gd name="T79" fmla="*/ 410 h 821"/>
                <a:gd name="T80" fmla="*/ 3 w 821"/>
                <a:gd name="T81" fmla="*/ 358 h 821"/>
                <a:gd name="T82" fmla="*/ 12 w 821"/>
                <a:gd name="T83" fmla="*/ 309 h 821"/>
                <a:gd name="T84" fmla="*/ 28 w 821"/>
                <a:gd name="T85" fmla="*/ 262 h 821"/>
                <a:gd name="T86" fmla="*/ 48 w 821"/>
                <a:gd name="T87" fmla="*/ 217 h 821"/>
                <a:gd name="T88" fmla="*/ 74 w 821"/>
                <a:gd name="T89" fmla="*/ 176 h 821"/>
                <a:gd name="T90" fmla="*/ 103 w 821"/>
                <a:gd name="T91" fmla="*/ 137 h 821"/>
                <a:gd name="T92" fmla="*/ 138 w 821"/>
                <a:gd name="T93" fmla="*/ 104 h 821"/>
                <a:gd name="T94" fmla="*/ 177 w 821"/>
                <a:gd name="T95" fmla="*/ 73 h 821"/>
                <a:gd name="T96" fmla="*/ 217 w 821"/>
                <a:gd name="T97" fmla="*/ 48 h 821"/>
                <a:gd name="T98" fmla="*/ 263 w 821"/>
                <a:gd name="T99" fmla="*/ 27 h 821"/>
                <a:gd name="T100" fmla="*/ 310 w 821"/>
                <a:gd name="T101" fmla="*/ 12 h 821"/>
                <a:gd name="T102" fmla="*/ 359 w 821"/>
                <a:gd name="T103" fmla="*/ 3 h 821"/>
                <a:gd name="T104" fmla="*/ 410 w 821"/>
                <a:gd name="T105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1" h="821">
                  <a:moveTo>
                    <a:pt x="410" y="0"/>
                  </a:moveTo>
                  <a:lnTo>
                    <a:pt x="462" y="3"/>
                  </a:lnTo>
                  <a:lnTo>
                    <a:pt x="512" y="12"/>
                  </a:lnTo>
                  <a:lnTo>
                    <a:pt x="559" y="27"/>
                  </a:lnTo>
                  <a:lnTo>
                    <a:pt x="604" y="48"/>
                  </a:lnTo>
                  <a:lnTo>
                    <a:pt x="645" y="73"/>
                  </a:lnTo>
                  <a:lnTo>
                    <a:pt x="684" y="104"/>
                  </a:lnTo>
                  <a:lnTo>
                    <a:pt x="717" y="137"/>
                  </a:lnTo>
                  <a:lnTo>
                    <a:pt x="747" y="176"/>
                  </a:lnTo>
                  <a:lnTo>
                    <a:pt x="773" y="217"/>
                  </a:lnTo>
                  <a:lnTo>
                    <a:pt x="793" y="262"/>
                  </a:lnTo>
                  <a:lnTo>
                    <a:pt x="808" y="309"/>
                  </a:lnTo>
                  <a:lnTo>
                    <a:pt x="818" y="358"/>
                  </a:lnTo>
                  <a:lnTo>
                    <a:pt x="821" y="410"/>
                  </a:lnTo>
                  <a:lnTo>
                    <a:pt x="818" y="462"/>
                  </a:lnTo>
                  <a:lnTo>
                    <a:pt x="808" y="511"/>
                  </a:lnTo>
                  <a:lnTo>
                    <a:pt x="793" y="558"/>
                  </a:lnTo>
                  <a:lnTo>
                    <a:pt x="773" y="603"/>
                  </a:lnTo>
                  <a:lnTo>
                    <a:pt x="747" y="644"/>
                  </a:lnTo>
                  <a:lnTo>
                    <a:pt x="717" y="683"/>
                  </a:lnTo>
                  <a:lnTo>
                    <a:pt x="684" y="717"/>
                  </a:lnTo>
                  <a:lnTo>
                    <a:pt x="645" y="747"/>
                  </a:lnTo>
                  <a:lnTo>
                    <a:pt x="604" y="773"/>
                  </a:lnTo>
                  <a:lnTo>
                    <a:pt x="559" y="793"/>
                  </a:lnTo>
                  <a:lnTo>
                    <a:pt x="512" y="808"/>
                  </a:lnTo>
                  <a:lnTo>
                    <a:pt x="462" y="818"/>
                  </a:lnTo>
                  <a:lnTo>
                    <a:pt x="410" y="821"/>
                  </a:lnTo>
                  <a:lnTo>
                    <a:pt x="359" y="818"/>
                  </a:lnTo>
                  <a:lnTo>
                    <a:pt x="310" y="808"/>
                  </a:lnTo>
                  <a:lnTo>
                    <a:pt x="263" y="793"/>
                  </a:lnTo>
                  <a:lnTo>
                    <a:pt x="217" y="773"/>
                  </a:lnTo>
                  <a:lnTo>
                    <a:pt x="177" y="747"/>
                  </a:lnTo>
                  <a:lnTo>
                    <a:pt x="138" y="717"/>
                  </a:lnTo>
                  <a:lnTo>
                    <a:pt x="103" y="683"/>
                  </a:lnTo>
                  <a:lnTo>
                    <a:pt x="74" y="644"/>
                  </a:lnTo>
                  <a:lnTo>
                    <a:pt x="48" y="603"/>
                  </a:lnTo>
                  <a:lnTo>
                    <a:pt x="28" y="558"/>
                  </a:lnTo>
                  <a:lnTo>
                    <a:pt x="12" y="511"/>
                  </a:lnTo>
                  <a:lnTo>
                    <a:pt x="3" y="462"/>
                  </a:lnTo>
                  <a:lnTo>
                    <a:pt x="0" y="410"/>
                  </a:lnTo>
                  <a:lnTo>
                    <a:pt x="3" y="358"/>
                  </a:lnTo>
                  <a:lnTo>
                    <a:pt x="12" y="309"/>
                  </a:lnTo>
                  <a:lnTo>
                    <a:pt x="28" y="262"/>
                  </a:lnTo>
                  <a:lnTo>
                    <a:pt x="48" y="217"/>
                  </a:lnTo>
                  <a:lnTo>
                    <a:pt x="74" y="176"/>
                  </a:lnTo>
                  <a:lnTo>
                    <a:pt x="103" y="137"/>
                  </a:lnTo>
                  <a:lnTo>
                    <a:pt x="138" y="104"/>
                  </a:lnTo>
                  <a:lnTo>
                    <a:pt x="177" y="73"/>
                  </a:lnTo>
                  <a:lnTo>
                    <a:pt x="217" y="48"/>
                  </a:lnTo>
                  <a:lnTo>
                    <a:pt x="263" y="27"/>
                  </a:lnTo>
                  <a:lnTo>
                    <a:pt x="310" y="12"/>
                  </a:lnTo>
                  <a:lnTo>
                    <a:pt x="359" y="3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9" name="Freeform 945">
              <a:extLst>
                <a:ext uri="{FF2B5EF4-FFF2-40B4-BE49-F238E27FC236}">
                  <a16:creationId xmlns:a16="http://schemas.microsoft.com/office/drawing/2014/main" id="{BEAF80D3-756D-9A47-9F99-749758BB6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" y="465"/>
              <a:ext cx="229" cy="382"/>
            </a:xfrm>
            <a:custGeom>
              <a:avLst/>
              <a:gdLst>
                <a:gd name="T0" fmla="*/ 1049 w 1374"/>
                <a:gd name="T1" fmla="*/ 2 h 2291"/>
                <a:gd name="T2" fmla="*/ 1137 w 1374"/>
                <a:gd name="T3" fmla="*/ 24 h 2291"/>
                <a:gd name="T4" fmla="*/ 1215 w 1374"/>
                <a:gd name="T5" fmla="*/ 66 h 2291"/>
                <a:gd name="T6" fmla="*/ 1281 w 1374"/>
                <a:gd name="T7" fmla="*/ 125 h 2291"/>
                <a:gd name="T8" fmla="*/ 1331 w 1374"/>
                <a:gd name="T9" fmla="*/ 197 h 2291"/>
                <a:gd name="T10" fmla="*/ 1363 w 1374"/>
                <a:gd name="T11" fmla="*/ 280 h 2291"/>
                <a:gd name="T12" fmla="*/ 1374 w 1374"/>
                <a:gd name="T13" fmla="*/ 372 h 2291"/>
                <a:gd name="T14" fmla="*/ 1371 w 1374"/>
                <a:gd name="T15" fmla="*/ 1297 h 2291"/>
                <a:gd name="T16" fmla="*/ 1347 w 1374"/>
                <a:gd name="T17" fmla="*/ 1388 h 2291"/>
                <a:gd name="T18" fmla="*/ 1300 w 1374"/>
                <a:gd name="T19" fmla="*/ 1467 h 2291"/>
                <a:gd name="T20" fmla="*/ 1236 w 1374"/>
                <a:gd name="T21" fmla="*/ 1531 h 2291"/>
                <a:gd name="T22" fmla="*/ 1156 w 1374"/>
                <a:gd name="T23" fmla="*/ 1578 h 2291"/>
                <a:gd name="T24" fmla="*/ 1066 w 1374"/>
                <a:gd name="T25" fmla="*/ 1602 h 2291"/>
                <a:gd name="T26" fmla="*/ 593 w 1374"/>
                <a:gd name="T27" fmla="*/ 1605 h 2291"/>
                <a:gd name="T28" fmla="*/ 591 w 1374"/>
                <a:gd name="T29" fmla="*/ 2214 h 2291"/>
                <a:gd name="T30" fmla="*/ 571 w 1374"/>
                <a:gd name="T31" fmla="*/ 2254 h 2291"/>
                <a:gd name="T32" fmla="*/ 536 w 1374"/>
                <a:gd name="T33" fmla="*/ 2281 h 2291"/>
                <a:gd name="T34" fmla="*/ 492 w 1374"/>
                <a:gd name="T35" fmla="*/ 2291 h 2291"/>
                <a:gd name="T36" fmla="*/ 77 w 1374"/>
                <a:gd name="T37" fmla="*/ 2289 h 2291"/>
                <a:gd name="T38" fmla="*/ 38 w 1374"/>
                <a:gd name="T39" fmla="*/ 2269 h 2291"/>
                <a:gd name="T40" fmla="*/ 9 w 1374"/>
                <a:gd name="T41" fmla="*/ 2235 h 2291"/>
                <a:gd name="T42" fmla="*/ 0 w 1374"/>
                <a:gd name="T43" fmla="*/ 2191 h 2291"/>
                <a:gd name="T44" fmla="*/ 3 w 1374"/>
                <a:gd name="T45" fmla="*/ 1277 h 2291"/>
                <a:gd name="T46" fmla="*/ 28 w 1374"/>
                <a:gd name="T47" fmla="*/ 1193 h 2291"/>
                <a:gd name="T48" fmla="*/ 74 w 1374"/>
                <a:gd name="T49" fmla="*/ 1122 h 2291"/>
                <a:gd name="T50" fmla="*/ 138 w 1374"/>
                <a:gd name="T51" fmla="*/ 1066 h 2291"/>
                <a:gd name="T52" fmla="*/ 216 w 1374"/>
                <a:gd name="T53" fmla="*/ 1030 h 2291"/>
                <a:gd name="T54" fmla="*/ 304 w 1374"/>
                <a:gd name="T55" fmla="*/ 1017 h 2291"/>
                <a:gd name="T56" fmla="*/ 630 w 1374"/>
                <a:gd name="T57" fmla="*/ 372 h 2291"/>
                <a:gd name="T58" fmla="*/ 642 w 1374"/>
                <a:gd name="T59" fmla="*/ 280 h 2291"/>
                <a:gd name="T60" fmla="*/ 674 w 1374"/>
                <a:gd name="T61" fmla="*/ 197 h 2291"/>
                <a:gd name="T62" fmla="*/ 725 w 1374"/>
                <a:gd name="T63" fmla="*/ 125 h 2291"/>
                <a:gd name="T64" fmla="*/ 791 w 1374"/>
                <a:gd name="T65" fmla="*/ 66 h 2291"/>
                <a:gd name="T66" fmla="*/ 868 w 1374"/>
                <a:gd name="T67" fmla="*/ 24 h 2291"/>
                <a:gd name="T68" fmla="*/ 956 w 1374"/>
                <a:gd name="T69" fmla="*/ 2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4" h="2291">
                  <a:moveTo>
                    <a:pt x="1002" y="0"/>
                  </a:moveTo>
                  <a:lnTo>
                    <a:pt x="1049" y="2"/>
                  </a:lnTo>
                  <a:lnTo>
                    <a:pt x="1094" y="10"/>
                  </a:lnTo>
                  <a:lnTo>
                    <a:pt x="1137" y="24"/>
                  </a:lnTo>
                  <a:lnTo>
                    <a:pt x="1177" y="43"/>
                  </a:lnTo>
                  <a:lnTo>
                    <a:pt x="1215" y="66"/>
                  </a:lnTo>
                  <a:lnTo>
                    <a:pt x="1249" y="93"/>
                  </a:lnTo>
                  <a:lnTo>
                    <a:pt x="1281" y="125"/>
                  </a:lnTo>
                  <a:lnTo>
                    <a:pt x="1308" y="159"/>
                  </a:lnTo>
                  <a:lnTo>
                    <a:pt x="1331" y="197"/>
                  </a:lnTo>
                  <a:lnTo>
                    <a:pt x="1350" y="237"/>
                  </a:lnTo>
                  <a:lnTo>
                    <a:pt x="1363" y="280"/>
                  </a:lnTo>
                  <a:lnTo>
                    <a:pt x="1372" y="325"/>
                  </a:lnTo>
                  <a:lnTo>
                    <a:pt x="1374" y="372"/>
                  </a:lnTo>
                  <a:lnTo>
                    <a:pt x="1374" y="1248"/>
                  </a:lnTo>
                  <a:lnTo>
                    <a:pt x="1371" y="1297"/>
                  </a:lnTo>
                  <a:lnTo>
                    <a:pt x="1361" y="1344"/>
                  </a:lnTo>
                  <a:lnTo>
                    <a:pt x="1347" y="1388"/>
                  </a:lnTo>
                  <a:lnTo>
                    <a:pt x="1326" y="1429"/>
                  </a:lnTo>
                  <a:lnTo>
                    <a:pt x="1300" y="1467"/>
                  </a:lnTo>
                  <a:lnTo>
                    <a:pt x="1270" y="1502"/>
                  </a:lnTo>
                  <a:lnTo>
                    <a:pt x="1236" y="1531"/>
                  </a:lnTo>
                  <a:lnTo>
                    <a:pt x="1198" y="1557"/>
                  </a:lnTo>
                  <a:lnTo>
                    <a:pt x="1156" y="1578"/>
                  </a:lnTo>
                  <a:lnTo>
                    <a:pt x="1112" y="1593"/>
                  </a:lnTo>
                  <a:lnTo>
                    <a:pt x="1066" y="1602"/>
                  </a:lnTo>
                  <a:lnTo>
                    <a:pt x="1018" y="1605"/>
                  </a:lnTo>
                  <a:lnTo>
                    <a:pt x="593" y="1605"/>
                  </a:lnTo>
                  <a:lnTo>
                    <a:pt x="593" y="2191"/>
                  </a:lnTo>
                  <a:lnTo>
                    <a:pt x="591" y="2214"/>
                  </a:lnTo>
                  <a:lnTo>
                    <a:pt x="583" y="2235"/>
                  </a:lnTo>
                  <a:lnTo>
                    <a:pt x="571" y="2254"/>
                  </a:lnTo>
                  <a:lnTo>
                    <a:pt x="555" y="2269"/>
                  </a:lnTo>
                  <a:lnTo>
                    <a:pt x="536" y="2281"/>
                  </a:lnTo>
                  <a:lnTo>
                    <a:pt x="515" y="2289"/>
                  </a:lnTo>
                  <a:lnTo>
                    <a:pt x="492" y="2291"/>
                  </a:lnTo>
                  <a:lnTo>
                    <a:pt x="100" y="2291"/>
                  </a:lnTo>
                  <a:lnTo>
                    <a:pt x="77" y="2289"/>
                  </a:lnTo>
                  <a:lnTo>
                    <a:pt x="56" y="2281"/>
                  </a:lnTo>
                  <a:lnTo>
                    <a:pt x="38" y="2269"/>
                  </a:lnTo>
                  <a:lnTo>
                    <a:pt x="22" y="2254"/>
                  </a:lnTo>
                  <a:lnTo>
                    <a:pt x="9" y="2235"/>
                  </a:lnTo>
                  <a:lnTo>
                    <a:pt x="2" y="2214"/>
                  </a:lnTo>
                  <a:lnTo>
                    <a:pt x="0" y="2191"/>
                  </a:lnTo>
                  <a:lnTo>
                    <a:pt x="0" y="1322"/>
                  </a:lnTo>
                  <a:lnTo>
                    <a:pt x="3" y="1277"/>
                  </a:lnTo>
                  <a:lnTo>
                    <a:pt x="13" y="1234"/>
                  </a:lnTo>
                  <a:lnTo>
                    <a:pt x="28" y="1193"/>
                  </a:lnTo>
                  <a:lnTo>
                    <a:pt x="48" y="1156"/>
                  </a:lnTo>
                  <a:lnTo>
                    <a:pt x="74" y="1122"/>
                  </a:lnTo>
                  <a:lnTo>
                    <a:pt x="104" y="1092"/>
                  </a:lnTo>
                  <a:lnTo>
                    <a:pt x="138" y="1066"/>
                  </a:lnTo>
                  <a:lnTo>
                    <a:pt x="176" y="1045"/>
                  </a:lnTo>
                  <a:lnTo>
                    <a:pt x="216" y="1030"/>
                  </a:lnTo>
                  <a:lnTo>
                    <a:pt x="259" y="1021"/>
                  </a:lnTo>
                  <a:lnTo>
                    <a:pt x="304" y="1017"/>
                  </a:lnTo>
                  <a:lnTo>
                    <a:pt x="630" y="1017"/>
                  </a:lnTo>
                  <a:lnTo>
                    <a:pt x="630" y="372"/>
                  </a:lnTo>
                  <a:lnTo>
                    <a:pt x="634" y="325"/>
                  </a:lnTo>
                  <a:lnTo>
                    <a:pt x="642" y="280"/>
                  </a:lnTo>
                  <a:lnTo>
                    <a:pt x="656" y="237"/>
                  </a:lnTo>
                  <a:lnTo>
                    <a:pt x="674" y="197"/>
                  </a:lnTo>
                  <a:lnTo>
                    <a:pt x="697" y="159"/>
                  </a:lnTo>
                  <a:lnTo>
                    <a:pt x="725" y="125"/>
                  </a:lnTo>
                  <a:lnTo>
                    <a:pt x="756" y="93"/>
                  </a:lnTo>
                  <a:lnTo>
                    <a:pt x="791" y="66"/>
                  </a:lnTo>
                  <a:lnTo>
                    <a:pt x="827" y="43"/>
                  </a:lnTo>
                  <a:lnTo>
                    <a:pt x="868" y="24"/>
                  </a:lnTo>
                  <a:lnTo>
                    <a:pt x="911" y="10"/>
                  </a:lnTo>
                  <a:lnTo>
                    <a:pt x="956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50" name="Group 1136">
            <a:extLst>
              <a:ext uri="{FF2B5EF4-FFF2-40B4-BE49-F238E27FC236}">
                <a16:creationId xmlns:a16="http://schemas.microsoft.com/office/drawing/2014/main" id="{75445371-FF37-D84B-B9CC-DE24932E69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79797" y="3987764"/>
            <a:ext cx="481035" cy="580657"/>
            <a:chOff x="2712" y="795"/>
            <a:chExt cx="2255" cy="2722"/>
          </a:xfrm>
          <a:solidFill>
            <a:schemeClr val="bg1"/>
          </a:solidFill>
        </p:grpSpPr>
        <p:sp>
          <p:nvSpPr>
            <p:cNvPr id="51" name="Freeform 1138">
              <a:extLst>
                <a:ext uri="{FF2B5EF4-FFF2-40B4-BE49-F238E27FC236}">
                  <a16:creationId xmlns:a16="http://schemas.microsoft.com/office/drawing/2014/main" id="{5DE5E35B-C66C-354D-850A-F42F7B30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2545"/>
              <a:ext cx="148" cy="243"/>
            </a:xfrm>
            <a:custGeom>
              <a:avLst/>
              <a:gdLst>
                <a:gd name="T0" fmla="*/ 0 w 298"/>
                <a:gd name="T1" fmla="*/ 0 h 487"/>
                <a:gd name="T2" fmla="*/ 63 w 298"/>
                <a:gd name="T3" fmla="*/ 17 h 487"/>
                <a:gd name="T4" fmla="*/ 124 w 298"/>
                <a:gd name="T5" fmla="*/ 38 h 487"/>
                <a:gd name="T6" fmla="*/ 184 w 298"/>
                <a:gd name="T7" fmla="*/ 65 h 487"/>
                <a:gd name="T8" fmla="*/ 210 w 298"/>
                <a:gd name="T9" fmla="*/ 80 h 487"/>
                <a:gd name="T10" fmla="*/ 235 w 298"/>
                <a:gd name="T11" fmla="*/ 96 h 487"/>
                <a:gd name="T12" fmla="*/ 257 w 298"/>
                <a:gd name="T13" fmla="*/ 118 h 487"/>
                <a:gd name="T14" fmla="*/ 273 w 298"/>
                <a:gd name="T15" fmla="*/ 139 h 487"/>
                <a:gd name="T16" fmla="*/ 285 w 298"/>
                <a:gd name="T17" fmla="*/ 164 h 487"/>
                <a:gd name="T18" fmla="*/ 293 w 298"/>
                <a:gd name="T19" fmla="*/ 191 h 487"/>
                <a:gd name="T20" fmla="*/ 298 w 298"/>
                <a:gd name="T21" fmla="*/ 229 h 487"/>
                <a:gd name="T22" fmla="*/ 296 w 298"/>
                <a:gd name="T23" fmla="*/ 268 h 487"/>
                <a:gd name="T24" fmla="*/ 288 w 298"/>
                <a:gd name="T25" fmla="*/ 306 h 487"/>
                <a:gd name="T26" fmla="*/ 271 w 298"/>
                <a:gd name="T27" fmla="*/ 343 h 487"/>
                <a:gd name="T28" fmla="*/ 250 w 298"/>
                <a:gd name="T29" fmla="*/ 376 h 487"/>
                <a:gd name="T30" fmla="*/ 222 w 298"/>
                <a:gd name="T31" fmla="*/ 404 h 487"/>
                <a:gd name="T32" fmla="*/ 189 w 298"/>
                <a:gd name="T33" fmla="*/ 427 h 487"/>
                <a:gd name="T34" fmla="*/ 154 w 298"/>
                <a:gd name="T35" fmla="*/ 445 h 487"/>
                <a:gd name="T36" fmla="*/ 116 w 298"/>
                <a:gd name="T37" fmla="*/ 460 h 487"/>
                <a:gd name="T38" fmla="*/ 78 w 298"/>
                <a:gd name="T39" fmla="*/ 472 h 487"/>
                <a:gd name="T40" fmla="*/ 38 w 298"/>
                <a:gd name="T41" fmla="*/ 480 h 487"/>
                <a:gd name="T42" fmla="*/ 0 w 298"/>
                <a:gd name="T43" fmla="*/ 487 h 487"/>
                <a:gd name="T44" fmla="*/ 0 w 298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87">
                  <a:moveTo>
                    <a:pt x="0" y="0"/>
                  </a:moveTo>
                  <a:lnTo>
                    <a:pt x="63" y="17"/>
                  </a:lnTo>
                  <a:lnTo>
                    <a:pt x="124" y="38"/>
                  </a:lnTo>
                  <a:lnTo>
                    <a:pt x="184" y="65"/>
                  </a:lnTo>
                  <a:lnTo>
                    <a:pt x="210" y="80"/>
                  </a:lnTo>
                  <a:lnTo>
                    <a:pt x="235" y="96"/>
                  </a:lnTo>
                  <a:lnTo>
                    <a:pt x="257" y="118"/>
                  </a:lnTo>
                  <a:lnTo>
                    <a:pt x="273" y="139"/>
                  </a:lnTo>
                  <a:lnTo>
                    <a:pt x="285" y="164"/>
                  </a:lnTo>
                  <a:lnTo>
                    <a:pt x="293" y="191"/>
                  </a:lnTo>
                  <a:lnTo>
                    <a:pt x="298" y="229"/>
                  </a:lnTo>
                  <a:lnTo>
                    <a:pt x="296" y="268"/>
                  </a:lnTo>
                  <a:lnTo>
                    <a:pt x="288" y="306"/>
                  </a:lnTo>
                  <a:lnTo>
                    <a:pt x="271" y="343"/>
                  </a:lnTo>
                  <a:lnTo>
                    <a:pt x="250" y="376"/>
                  </a:lnTo>
                  <a:lnTo>
                    <a:pt x="222" y="404"/>
                  </a:lnTo>
                  <a:lnTo>
                    <a:pt x="189" y="427"/>
                  </a:lnTo>
                  <a:lnTo>
                    <a:pt x="154" y="445"/>
                  </a:lnTo>
                  <a:lnTo>
                    <a:pt x="116" y="460"/>
                  </a:lnTo>
                  <a:lnTo>
                    <a:pt x="78" y="472"/>
                  </a:lnTo>
                  <a:lnTo>
                    <a:pt x="38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2" name="Freeform 1139">
              <a:extLst>
                <a:ext uri="{FF2B5EF4-FFF2-40B4-BE49-F238E27FC236}">
                  <a16:creationId xmlns:a16="http://schemas.microsoft.com/office/drawing/2014/main" id="{FB751FB8-035E-974A-BF8D-D869595B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2153"/>
              <a:ext cx="122" cy="221"/>
            </a:xfrm>
            <a:custGeom>
              <a:avLst/>
              <a:gdLst>
                <a:gd name="T0" fmla="*/ 243 w 243"/>
                <a:gd name="T1" fmla="*/ 0 h 442"/>
                <a:gd name="T2" fmla="*/ 243 w 243"/>
                <a:gd name="T3" fmla="*/ 442 h 442"/>
                <a:gd name="T4" fmla="*/ 199 w 243"/>
                <a:gd name="T5" fmla="*/ 427 h 442"/>
                <a:gd name="T6" fmla="*/ 157 w 243"/>
                <a:gd name="T7" fmla="*/ 412 h 442"/>
                <a:gd name="T8" fmla="*/ 113 w 243"/>
                <a:gd name="T9" fmla="*/ 390 h 442"/>
                <a:gd name="T10" fmla="*/ 70 w 243"/>
                <a:gd name="T11" fmla="*/ 365 h 442"/>
                <a:gd name="T12" fmla="*/ 47 w 243"/>
                <a:gd name="T13" fmla="*/ 347 h 442"/>
                <a:gd name="T14" fmla="*/ 27 w 243"/>
                <a:gd name="T15" fmla="*/ 327 h 442"/>
                <a:gd name="T16" fmla="*/ 12 w 243"/>
                <a:gd name="T17" fmla="*/ 301 h 442"/>
                <a:gd name="T18" fmla="*/ 4 w 243"/>
                <a:gd name="T19" fmla="*/ 271 h 442"/>
                <a:gd name="T20" fmla="*/ 0 w 243"/>
                <a:gd name="T21" fmla="*/ 238 h 442"/>
                <a:gd name="T22" fmla="*/ 0 w 243"/>
                <a:gd name="T23" fmla="*/ 207 h 442"/>
                <a:gd name="T24" fmla="*/ 7 w 243"/>
                <a:gd name="T25" fmla="*/ 177 h 442"/>
                <a:gd name="T26" fmla="*/ 17 w 243"/>
                <a:gd name="T27" fmla="*/ 147 h 442"/>
                <a:gd name="T28" fmla="*/ 33 w 243"/>
                <a:gd name="T29" fmla="*/ 121 h 442"/>
                <a:gd name="T30" fmla="*/ 58 w 243"/>
                <a:gd name="T31" fmla="*/ 89 h 442"/>
                <a:gd name="T32" fmla="*/ 91 w 243"/>
                <a:gd name="T33" fmla="*/ 63 h 442"/>
                <a:gd name="T34" fmla="*/ 126 w 243"/>
                <a:gd name="T35" fmla="*/ 41 h 442"/>
                <a:gd name="T36" fmla="*/ 164 w 243"/>
                <a:gd name="T37" fmla="*/ 23 h 442"/>
                <a:gd name="T38" fmla="*/ 204 w 243"/>
                <a:gd name="T39" fmla="*/ 10 h 442"/>
                <a:gd name="T40" fmla="*/ 243 w 243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42">
                  <a:moveTo>
                    <a:pt x="243" y="0"/>
                  </a:moveTo>
                  <a:lnTo>
                    <a:pt x="243" y="442"/>
                  </a:lnTo>
                  <a:lnTo>
                    <a:pt x="199" y="427"/>
                  </a:lnTo>
                  <a:lnTo>
                    <a:pt x="157" y="412"/>
                  </a:lnTo>
                  <a:lnTo>
                    <a:pt x="113" y="390"/>
                  </a:lnTo>
                  <a:lnTo>
                    <a:pt x="70" y="365"/>
                  </a:lnTo>
                  <a:lnTo>
                    <a:pt x="47" y="347"/>
                  </a:lnTo>
                  <a:lnTo>
                    <a:pt x="27" y="327"/>
                  </a:lnTo>
                  <a:lnTo>
                    <a:pt x="12" y="301"/>
                  </a:lnTo>
                  <a:lnTo>
                    <a:pt x="4" y="271"/>
                  </a:lnTo>
                  <a:lnTo>
                    <a:pt x="0" y="238"/>
                  </a:lnTo>
                  <a:lnTo>
                    <a:pt x="0" y="207"/>
                  </a:lnTo>
                  <a:lnTo>
                    <a:pt x="7" y="177"/>
                  </a:lnTo>
                  <a:lnTo>
                    <a:pt x="17" y="147"/>
                  </a:lnTo>
                  <a:lnTo>
                    <a:pt x="33" y="121"/>
                  </a:lnTo>
                  <a:lnTo>
                    <a:pt x="58" y="89"/>
                  </a:lnTo>
                  <a:lnTo>
                    <a:pt x="91" y="63"/>
                  </a:lnTo>
                  <a:lnTo>
                    <a:pt x="126" y="41"/>
                  </a:lnTo>
                  <a:lnTo>
                    <a:pt x="164" y="23"/>
                  </a:lnTo>
                  <a:lnTo>
                    <a:pt x="204" y="1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3" name="Freeform 1140">
              <a:extLst>
                <a:ext uri="{FF2B5EF4-FFF2-40B4-BE49-F238E27FC236}">
                  <a16:creationId xmlns:a16="http://schemas.microsoft.com/office/drawing/2014/main" id="{C3863CB3-57F7-5B4A-8F89-2A305E46A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2" y="795"/>
              <a:ext cx="2255" cy="2722"/>
            </a:xfrm>
            <a:custGeom>
              <a:avLst/>
              <a:gdLst>
                <a:gd name="T0" fmla="*/ 2105 w 4510"/>
                <a:gd name="T1" fmla="*/ 2268 h 5443"/>
                <a:gd name="T2" fmla="*/ 1792 w 4510"/>
                <a:gd name="T3" fmla="*/ 2563 h 5443"/>
                <a:gd name="T4" fmla="*/ 1592 w 4510"/>
                <a:gd name="T5" fmla="*/ 2900 h 5443"/>
                <a:gd name="T6" fmla="*/ 1683 w 4510"/>
                <a:gd name="T7" fmla="*/ 3220 h 5443"/>
                <a:gd name="T8" fmla="*/ 2040 w 4510"/>
                <a:gd name="T9" fmla="*/ 3420 h 5443"/>
                <a:gd name="T10" fmla="*/ 1898 w 4510"/>
                <a:gd name="T11" fmla="*/ 3837 h 5443"/>
                <a:gd name="T12" fmla="*/ 1781 w 4510"/>
                <a:gd name="T13" fmla="*/ 3635 h 5443"/>
                <a:gd name="T14" fmla="*/ 1592 w 4510"/>
                <a:gd name="T15" fmla="*/ 3688 h 5443"/>
                <a:gd name="T16" fmla="*/ 1632 w 4510"/>
                <a:gd name="T17" fmla="*/ 3916 h 5443"/>
                <a:gd name="T18" fmla="*/ 1971 w 4510"/>
                <a:gd name="T19" fmla="*/ 4206 h 5443"/>
                <a:gd name="T20" fmla="*/ 2153 w 4510"/>
                <a:gd name="T21" fmla="*/ 4502 h 5443"/>
                <a:gd name="T22" fmla="*/ 2343 w 4510"/>
                <a:gd name="T23" fmla="*/ 4476 h 5443"/>
                <a:gd name="T24" fmla="*/ 2568 w 4510"/>
                <a:gd name="T25" fmla="*/ 4214 h 5443"/>
                <a:gd name="T26" fmla="*/ 2900 w 4510"/>
                <a:gd name="T27" fmla="*/ 3920 h 5443"/>
                <a:gd name="T28" fmla="*/ 2877 w 4510"/>
                <a:gd name="T29" fmla="*/ 3511 h 5443"/>
                <a:gd name="T30" fmla="*/ 2887 w 4510"/>
                <a:gd name="T31" fmla="*/ 3529 h 5443"/>
                <a:gd name="T32" fmla="*/ 2869 w 4510"/>
                <a:gd name="T33" fmla="*/ 3496 h 5443"/>
                <a:gd name="T34" fmla="*/ 2870 w 4510"/>
                <a:gd name="T35" fmla="*/ 3498 h 5443"/>
                <a:gd name="T36" fmla="*/ 2735 w 4510"/>
                <a:gd name="T37" fmla="*/ 3362 h 5443"/>
                <a:gd name="T38" fmla="*/ 2369 w 4510"/>
                <a:gd name="T39" fmla="*/ 2715 h 5443"/>
                <a:gd name="T40" fmla="*/ 2627 w 4510"/>
                <a:gd name="T41" fmla="*/ 2874 h 5443"/>
                <a:gd name="T42" fmla="*/ 2740 w 4510"/>
                <a:gd name="T43" fmla="*/ 3021 h 5443"/>
                <a:gd name="T44" fmla="*/ 2907 w 4510"/>
                <a:gd name="T45" fmla="*/ 2925 h 5443"/>
                <a:gd name="T46" fmla="*/ 2812 w 4510"/>
                <a:gd name="T47" fmla="*/ 2669 h 5443"/>
                <a:gd name="T48" fmla="*/ 2421 w 4510"/>
                <a:gd name="T49" fmla="*/ 2452 h 5443"/>
                <a:gd name="T50" fmla="*/ 2292 w 4510"/>
                <a:gd name="T51" fmla="*/ 2176 h 5443"/>
                <a:gd name="T52" fmla="*/ 1528 w 4510"/>
                <a:gd name="T53" fmla="*/ 40 h 5443"/>
                <a:gd name="T54" fmla="*/ 1891 w 4510"/>
                <a:gd name="T55" fmla="*/ 185 h 5443"/>
                <a:gd name="T56" fmla="*/ 2263 w 4510"/>
                <a:gd name="T57" fmla="*/ 174 h 5443"/>
                <a:gd name="T58" fmla="*/ 2721 w 4510"/>
                <a:gd name="T59" fmla="*/ 50 h 5443"/>
                <a:gd name="T60" fmla="*/ 3079 w 4510"/>
                <a:gd name="T61" fmla="*/ 26 h 5443"/>
                <a:gd name="T62" fmla="*/ 3093 w 4510"/>
                <a:gd name="T63" fmla="*/ 260 h 5443"/>
                <a:gd name="T64" fmla="*/ 2931 w 4510"/>
                <a:gd name="T65" fmla="*/ 672 h 5443"/>
                <a:gd name="T66" fmla="*/ 2640 w 4510"/>
                <a:gd name="T67" fmla="*/ 1089 h 5443"/>
                <a:gd name="T68" fmla="*/ 2878 w 4510"/>
                <a:gd name="T69" fmla="*/ 1367 h 5443"/>
                <a:gd name="T70" fmla="*/ 3356 w 4510"/>
                <a:gd name="T71" fmla="*/ 1755 h 5443"/>
                <a:gd name="T72" fmla="*/ 3803 w 4510"/>
                <a:gd name="T73" fmla="*/ 2262 h 5443"/>
                <a:gd name="T74" fmla="*/ 4171 w 4510"/>
                <a:gd name="T75" fmla="*/ 2843 h 5443"/>
                <a:gd name="T76" fmla="*/ 4423 w 4510"/>
                <a:gd name="T77" fmla="*/ 3453 h 5443"/>
                <a:gd name="T78" fmla="*/ 4510 w 4510"/>
                <a:gd name="T79" fmla="*/ 4050 h 5443"/>
                <a:gd name="T80" fmla="*/ 4393 w 4510"/>
                <a:gd name="T81" fmla="*/ 4591 h 5443"/>
                <a:gd name="T82" fmla="*/ 4026 w 4510"/>
                <a:gd name="T83" fmla="*/ 5033 h 5443"/>
                <a:gd name="T84" fmla="*/ 3366 w 4510"/>
                <a:gd name="T85" fmla="*/ 5333 h 5443"/>
                <a:gd name="T86" fmla="*/ 2369 w 4510"/>
                <a:gd name="T87" fmla="*/ 5443 h 5443"/>
                <a:gd name="T88" fmla="*/ 1255 w 4510"/>
                <a:gd name="T89" fmla="*/ 5341 h 5443"/>
                <a:gd name="T90" fmla="*/ 536 w 4510"/>
                <a:gd name="T91" fmla="*/ 5038 h 5443"/>
                <a:gd name="T92" fmla="*/ 134 w 4510"/>
                <a:gd name="T93" fmla="*/ 4578 h 5443"/>
                <a:gd name="T94" fmla="*/ 0 w 4510"/>
                <a:gd name="T95" fmla="*/ 4011 h 5443"/>
                <a:gd name="T96" fmla="*/ 86 w 4510"/>
                <a:gd name="T97" fmla="*/ 3385 h 5443"/>
                <a:gd name="T98" fmla="*/ 341 w 4510"/>
                <a:gd name="T99" fmla="*/ 2750 h 5443"/>
                <a:gd name="T100" fmla="*/ 718 w 4510"/>
                <a:gd name="T101" fmla="*/ 2156 h 5443"/>
                <a:gd name="T102" fmla="*/ 1166 w 4510"/>
                <a:gd name="T103" fmla="*/ 1651 h 5443"/>
                <a:gd name="T104" fmla="*/ 1635 w 4510"/>
                <a:gd name="T105" fmla="*/ 1286 h 5443"/>
                <a:gd name="T106" fmla="*/ 1476 w 4510"/>
                <a:gd name="T107" fmla="*/ 953 h 5443"/>
                <a:gd name="T108" fmla="*/ 1209 w 4510"/>
                <a:gd name="T109" fmla="*/ 505 h 5443"/>
                <a:gd name="T110" fmla="*/ 1161 w 4510"/>
                <a:gd name="T111" fmla="*/ 134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0" h="5443">
                  <a:moveTo>
                    <a:pt x="2230" y="2164"/>
                  </a:moveTo>
                  <a:lnTo>
                    <a:pt x="2201" y="2167"/>
                  </a:lnTo>
                  <a:lnTo>
                    <a:pt x="2173" y="2179"/>
                  </a:lnTo>
                  <a:lnTo>
                    <a:pt x="2146" y="2197"/>
                  </a:lnTo>
                  <a:lnTo>
                    <a:pt x="2128" y="2219"/>
                  </a:lnTo>
                  <a:lnTo>
                    <a:pt x="2113" y="2242"/>
                  </a:lnTo>
                  <a:lnTo>
                    <a:pt x="2105" y="2268"/>
                  </a:lnTo>
                  <a:lnTo>
                    <a:pt x="2101" y="2297"/>
                  </a:lnTo>
                  <a:lnTo>
                    <a:pt x="2101" y="2445"/>
                  </a:lnTo>
                  <a:lnTo>
                    <a:pt x="2035" y="2457"/>
                  </a:lnTo>
                  <a:lnTo>
                    <a:pt x="1971" y="2475"/>
                  </a:lnTo>
                  <a:lnTo>
                    <a:pt x="1908" y="2498"/>
                  </a:lnTo>
                  <a:lnTo>
                    <a:pt x="1848" y="2528"/>
                  </a:lnTo>
                  <a:lnTo>
                    <a:pt x="1792" y="2563"/>
                  </a:lnTo>
                  <a:lnTo>
                    <a:pt x="1741" y="2606"/>
                  </a:lnTo>
                  <a:lnTo>
                    <a:pt x="1698" y="2651"/>
                  </a:lnTo>
                  <a:lnTo>
                    <a:pt x="1660" y="2702"/>
                  </a:lnTo>
                  <a:lnTo>
                    <a:pt x="1630" y="2756"/>
                  </a:lnTo>
                  <a:lnTo>
                    <a:pt x="1612" y="2803"/>
                  </a:lnTo>
                  <a:lnTo>
                    <a:pt x="1600" y="2851"/>
                  </a:lnTo>
                  <a:lnTo>
                    <a:pt x="1592" y="2900"/>
                  </a:lnTo>
                  <a:lnTo>
                    <a:pt x="1591" y="2950"/>
                  </a:lnTo>
                  <a:lnTo>
                    <a:pt x="1594" y="3000"/>
                  </a:lnTo>
                  <a:lnTo>
                    <a:pt x="1600" y="3048"/>
                  </a:lnTo>
                  <a:lnTo>
                    <a:pt x="1614" y="3096"/>
                  </a:lnTo>
                  <a:lnTo>
                    <a:pt x="1632" y="3142"/>
                  </a:lnTo>
                  <a:lnTo>
                    <a:pt x="1655" y="3183"/>
                  </a:lnTo>
                  <a:lnTo>
                    <a:pt x="1683" y="3220"/>
                  </a:lnTo>
                  <a:lnTo>
                    <a:pt x="1715" y="3254"/>
                  </a:lnTo>
                  <a:lnTo>
                    <a:pt x="1751" y="3284"/>
                  </a:lnTo>
                  <a:lnTo>
                    <a:pt x="1802" y="3321"/>
                  </a:lnTo>
                  <a:lnTo>
                    <a:pt x="1858" y="3352"/>
                  </a:lnTo>
                  <a:lnTo>
                    <a:pt x="1918" y="3379"/>
                  </a:lnTo>
                  <a:lnTo>
                    <a:pt x="1977" y="3400"/>
                  </a:lnTo>
                  <a:lnTo>
                    <a:pt x="2040" y="3420"/>
                  </a:lnTo>
                  <a:lnTo>
                    <a:pt x="2101" y="3436"/>
                  </a:lnTo>
                  <a:lnTo>
                    <a:pt x="2101" y="3966"/>
                  </a:lnTo>
                  <a:lnTo>
                    <a:pt x="2055" y="3951"/>
                  </a:lnTo>
                  <a:lnTo>
                    <a:pt x="2010" y="3930"/>
                  </a:lnTo>
                  <a:lnTo>
                    <a:pt x="1969" y="3905"/>
                  </a:lnTo>
                  <a:lnTo>
                    <a:pt x="1931" y="3873"/>
                  </a:lnTo>
                  <a:lnTo>
                    <a:pt x="1898" y="3837"/>
                  </a:lnTo>
                  <a:lnTo>
                    <a:pt x="1872" y="3797"/>
                  </a:lnTo>
                  <a:lnTo>
                    <a:pt x="1852" y="3754"/>
                  </a:lnTo>
                  <a:lnTo>
                    <a:pt x="1843" y="3731"/>
                  </a:lnTo>
                  <a:lnTo>
                    <a:pt x="1837" y="3708"/>
                  </a:lnTo>
                  <a:lnTo>
                    <a:pt x="1824" y="3680"/>
                  </a:lnTo>
                  <a:lnTo>
                    <a:pt x="1805" y="3655"/>
                  </a:lnTo>
                  <a:lnTo>
                    <a:pt x="1781" y="3635"/>
                  </a:lnTo>
                  <a:lnTo>
                    <a:pt x="1753" y="3622"/>
                  </a:lnTo>
                  <a:lnTo>
                    <a:pt x="1723" y="3617"/>
                  </a:lnTo>
                  <a:lnTo>
                    <a:pt x="1690" y="3617"/>
                  </a:lnTo>
                  <a:lnTo>
                    <a:pt x="1660" y="3625"/>
                  </a:lnTo>
                  <a:lnTo>
                    <a:pt x="1634" y="3640"/>
                  </a:lnTo>
                  <a:lnTo>
                    <a:pt x="1610" y="3662"/>
                  </a:lnTo>
                  <a:lnTo>
                    <a:pt x="1592" y="3688"/>
                  </a:lnTo>
                  <a:lnTo>
                    <a:pt x="1582" y="3711"/>
                  </a:lnTo>
                  <a:lnTo>
                    <a:pt x="1577" y="3738"/>
                  </a:lnTo>
                  <a:lnTo>
                    <a:pt x="1577" y="3762"/>
                  </a:lnTo>
                  <a:lnTo>
                    <a:pt x="1581" y="3786"/>
                  </a:lnTo>
                  <a:lnTo>
                    <a:pt x="1587" y="3809"/>
                  </a:lnTo>
                  <a:lnTo>
                    <a:pt x="1604" y="3857"/>
                  </a:lnTo>
                  <a:lnTo>
                    <a:pt x="1632" y="3916"/>
                  </a:lnTo>
                  <a:lnTo>
                    <a:pt x="1665" y="3973"/>
                  </a:lnTo>
                  <a:lnTo>
                    <a:pt x="1705" y="4024"/>
                  </a:lnTo>
                  <a:lnTo>
                    <a:pt x="1751" y="4070"/>
                  </a:lnTo>
                  <a:lnTo>
                    <a:pt x="1801" y="4113"/>
                  </a:lnTo>
                  <a:lnTo>
                    <a:pt x="1853" y="4148"/>
                  </a:lnTo>
                  <a:lnTo>
                    <a:pt x="1911" y="4179"/>
                  </a:lnTo>
                  <a:lnTo>
                    <a:pt x="1971" y="4206"/>
                  </a:lnTo>
                  <a:lnTo>
                    <a:pt x="2032" y="4226"/>
                  </a:lnTo>
                  <a:lnTo>
                    <a:pt x="2101" y="4241"/>
                  </a:lnTo>
                  <a:lnTo>
                    <a:pt x="2101" y="4396"/>
                  </a:lnTo>
                  <a:lnTo>
                    <a:pt x="2105" y="4428"/>
                  </a:lnTo>
                  <a:lnTo>
                    <a:pt x="2115" y="4456"/>
                  </a:lnTo>
                  <a:lnTo>
                    <a:pt x="2131" y="4481"/>
                  </a:lnTo>
                  <a:lnTo>
                    <a:pt x="2153" y="4502"/>
                  </a:lnTo>
                  <a:lnTo>
                    <a:pt x="2179" y="4519"/>
                  </a:lnTo>
                  <a:lnTo>
                    <a:pt x="2209" y="4528"/>
                  </a:lnTo>
                  <a:lnTo>
                    <a:pt x="2239" y="4530"/>
                  </a:lnTo>
                  <a:lnTo>
                    <a:pt x="2270" y="4525"/>
                  </a:lnTo>
                  <a:lnTo>
                    <a:pt x="2298" y="4515"/>
                  </a:lnTo>
                  <a:lnTo>
                    <a:pt x="2323" y="4497"/>
                  </a:lnTo>
                  <a:lnTo>
                    <a:pt x="2343" y="4476"/>
                  </a:lnTo>
                  <a:lnTo>
                    <a:pt x="2356" y="4452"/>
                  </a:lnTo>
                  <a:lnTo>
                    <a:pt x="2366" y="4424"/>
                  </a:lnTo>
                  <a:lnTo>
                    <a:pt x="2369" y="4396"/>
                  </a:lnTo>
                  <a:lnTo>
                    <a:pt x="2369" y="4254"/>
                  </a:lnTo>
                  <a:lnTo>
                    <a:pt x="2435" y="4246"/>
                  </a:lnTo>
                  <a:lnTo>
                    <a:pt x="2503" y="4234"/>
                  </a:lnTo>
                  <a:lnTo>
                    <a:pt x="2568" y="4214"/>
                  </a:lnTo>
                  <a:lnTo>
                    <a:pt x="2630" y="4189"/>
                  </a:lnTo>
                  <a:lnTo>
                    <a:pt x="2690" y="4160"/>
                  </a:lnTo>
                  <a:lnTo>
                    <a:pt x="2746" y="4120"/>
                  </a:lnTo>
                  <a:lnTo>
                    <a:pt x="2794" y="4078"/>
                  </a:lnTo>
                  <a:lnTo>
                    <a:pt x="2837" y="4030"/>
                  </a:lnTo>
                  <a:lnTo>
                    <a:pt x="2872" y="3978"/>
                  </a:lnTo>
                  <a:lnTo>
                    <a:pt x="2900" y="3920"/>
                  </a:lnTo>
                  <a:lnTo>
                    <a:pt x="2920" y="3858"/>
                  </a:lnTo>
                  <a:lnTo>
                    <a:pt x="2931" y="3796"/>
                  </a:lnTo>
                  <a:lnTo>
                    <a:pt x="2935" y="3738"/>
                  </a:lnTo>
                  <a:lnTo>
                    <a:pt x="2930" y="3678"/>
                  </a:lnTo>
                  <a:lnTo>
                    <a:pt x="2920" y="3620"/>
                  </a:lnTo>
                  <a:lnTo>
                    <a:pt x="2902" y="3564"/>
                  </a:lnTo>
                  <a:lnTo>
                    <a:pt x="2877" y="3511"/>
                  </a:lnTo>
                  <a:lnTo>
                    <a:pt x="2878" y="3514"/>
                  </a:lnTo>
                  <a:lnTo>
                    <a:pt x="2882" y="3518"/>
                  </a:lnTo>
                  <a:lnTo>
                    <a:pt x="2883" y="3521"/>
                  </a:lnTo>
                  <a:lnTo>
                    <a:pt x="2885" y="3524"/>
                  </a:lnTo>
                  <a:lnTo>
                    <a:pt x="2887" y="3527"/>
                  </a:lnTo>
                  <a:lnTo>
                    <a:pt x="2887" y="3527"/>
                  </a:lnTo>
                  <a:lnTo>
                    <a:pt x="2887" y="3529"/>
                  </a:lnTo>
                  <a:lnTo>
                    <a:pt x="2887" y="3527"/>
                  </a:lnTo>
                  <a:lnTo>
                    <a:pt x="2885" y="3526"/>
                  </a:lnTo>
                  <a:lnTo>
                    <a:pt x="2883" y="3523"/>
                  </a:lnTo>
                  <a:lnTo>
                    <a:pt x="2880" y="3516"/>
                  </a:lnTo>
                  <a:lnTo>
                    <a:pt x="2877" y="3509"/>
                  </a:lnTo>
                  <a:lnTo>
                    <a:pt x="2872" y="3503"/>
                  </a:lnTo>
                  <a:lnTo>
                    <a:pt x="2869" y="3496"/>
                  </a:lnTo>
                  <a:lnTo>
                    <a:pt x="2867" y="3493"/>
                  </a:lnTo>
                  <a:lnTo>
                    <a:pt x="2865" y="3491"/>
                  </a:lnTo>
                  <a:lnTo>
                    <a:pt x="2865" y="3489"/>
                  </a:lnTo>
                  <a:lnTo>
                    <a:pt x="2865" y="3491"/>
                  </a:lnTo>
                  <a:lnTo>
                    <a:pt x="2867" y="3491"/>
                  </a:lnTo>
                  <a:lnTo>
                    <a:pt x="2869" y="3494"/>
                  </a:lnTo>
                  <a:lnTo>
                    <a:pt x="2870" y="3498"/>
                  </a:lnTo>
                  <a:lnTo>
                    <a:pt x="2872" y="3501"/>
                  </a:lnTo>
                  <a:lnTo>
                    <a:pt x="2874" y="3504"/>
                  </a:lnTo>
                  <a:lnTo>
                    <a:pt x="2877" y="3509"/>
                  </a:lnTo>
                  <a:lnTo>
                    <a:pt x="2847" y="3466"/>
                  </a:lnTo>
                  <a:lnTo>
                    <a:pt x="2814" y="3427"/>
                  </a:lnTo>
                  <a:lnTo>
                    <a:pt x="2776" y="3392"/>
                  </a:lnTo>
                  <a:lnTo>
                    <a:pt x="2735" y="3362"/>
                  </a:lnTo>
                  <a:lnTo>
                    <a:pt x="2692" y="3334"/>
                  </a:lnTo>
                  <a:lnTo>
                    <a:pt x="2645" y="3311"/>
                  </a:lnTo>
                  <a:lnTo>
                    <a:pt x="2597" y="3291"/>
                  </a:lnTo>
                  <a:lnTo>
                    <a:pt x="2523" y="3264"/>
                  </a:lnTo>
                  <a:lnTo>
                    <a:pt x="2445" y="3241"/>
                  </a:lnTo>
                  <a:lnTo>
                    <a:pt x="2369" y="3223"/>
                  </a:lnTo>
                  <a:lnTo>
                    <a:pt x="2369" y="2715"/>
                  </a:lnTo>
                  <a:lnTo>
                    <a:pt x="2417" y="2727"/>
                  </a:lnTo>
                  <a:lnTo>
                    <a:pt x="2465" y="2742"/>
                  </a:lnTo>
                  <a:lnTo>
                    <a:pt x="2510" y="2761"/>
                  </a:lnTo>
                  <a:lnTo>
                    <a:pt x="2553" y="2788"/>
                  </a:lnTo>
                  <a:lnTo>
                    <a:pt x="2587" y="2818"/>
                  </a:lnTo>
                  <a:lnTo>
                    <a:pt x="2616" y="2854"/>
                  </a:lnTo>
                  <a:lnTo>
                    <a:pt x="2627" y="2874"/>
                  </a:lnTo>
                  <a:lnTo>
                    <a:pt x="2637" y="2895"/>
                  </a:lnTo>
                  <a:lnTo>
                    <a:pt x="2645" y="2919"/>
                  </a:lnTo>
                  <a:lnTo>
                    <a:pt x="2652" y="2940"/>
                  </a:lnTo>
                  <a:lnTo>
                    <a:pt x="2667" y="2968"/>
                  </a:lnTo>
                  <a:lnTo>
                    <a:pt x="2687" y="2991"/>
                  </a:lnTo>
                  <a:lnTo>
                    <a:pt x="2711" y="3010"/>
                  </a:lnTo>
                  <a:lnTo>
                    <a:pt x="2740" y="3021"/>
                  </a:lnTo>
                  <a:lnTo>
                    <a:pt x="2771" y="3026"/>
                  </a:lnTo>
                  <a:lnTo>
                    <a:pt x="2802" y="3025"/>
                  </a:lnTo>
                  <a:lnTo>
                    <a:pt x="2832" y="3015"/>
                  </a:lnTo>
                  <a:lnTo>
                    <a:pt x="2859" y="2998"/>
                  </a:lnTo>
                  <a:lnTo>
                    <a:pt x="2880" y="2977"/>
                  </a:lnTo>
                  <a:lnTo>
                    <a:pt x="2898" y="2948"/>
                  </a:lnTo>
                  <a:lnTo>
                    <a:pt x="2907" y="2925"/>
                  </a:lnTo>
                  <a:lnTo>
                    <a:pt x="2910" y="2899"/>
                  </a:lnTo>
                  <a:lnTo>
                    <a:pt x="2908" y="2872"/>
                  </a:lnTo>
                  <a:lnTo>
                    <a:pt x="2903" y="2849"/>
                  </a:lnTo>
                  <a:lnTo>
                    <a:pt x="2897" y="2824"/>
                  </a:lnTo>
                  <a:lnTo>
                    <a:pt x="2877" y="2776"/>
                  </a:lnTo>
                  <a:lnTo>
                    <a:pt x="2849" y="2720"/>
                  </a:lnTo>
                  <a:lnTo>
                    <a:pt x="2812" y="2669"/>
                  </a:lnTo>
                  <a:lnTo>
                    <a:pt x="2771" y="2622"/>
                  </a:lnTo>
                  <a:lnTo>
                    <a:pt x="2721" y="2579"/>
                  </a:lnTo>
                  <a:lnTo>
                    <a:pt x="2667" y="2541"/>
                  </a:lnTo>
                  <a:lnTo>
                    <a:pt x="2609" y="2512"/>
                  </a:lnTo>
                  <a:lnTo>
                    <a:pt x="2548" y="2487"/>
                  </a:lnTo>
                  <a:lnTo>
                    <a:pt x="2485" y="2467"/>
                  </a:lnTo>
                  <a:lnTo>
                    <a:pt x="2421" y="2452"/>
                  </a:lnTo>
                  <a:lnTo>
                    <a:pt x="2369" y="2444"/>
                  </a:lnTo>
                  <a:lnTo>
                    <a:pt x="2369" y="2297"/>
                  </a:lnTo>
                  <a:lnTo>
                    <a:pt x="2366" y="2267"/>
                  </a:lnTo>
                  <a:lnTo>
                    <a:pt x="2354" y="2239"/>
                  </a:lnTo>
                  <a:lnTo>
                    <a:pt x="2338" y="2212"/>
                  </a:lnTo>
                  <a:lnTo>
                    <a:pt x="2316" y="2192"/>
                  </a:lnTo>
                  <a:lnTo>
                    <a:pt x="2292" y="2176"/>
                  </a:lnTo>
                  <a:lnTo>
                    <a:pt x="2262" y="2166"/>
                  </a:lnTo>
                  <a:lnTo>
                    <a:pt x="2230" y="2164"/>
                  </a:lnTo>
                  <a:close/>
                  <a:moveTo>
                    <a:pt x="1346" y="0"/>
                  </a:moveTo>
                  <a:lnTo>
                    <a:pt x="1389" y="2"/>
                  </a:lnTo>
                  <a:lnTo>
                    <a:pt x="1433" y="10"/>
                  </a:lnTo>
                  <a:lnTo>
                    <a:pt x="1480" y="23"/>
                  </a:lnTo>
                  <a:lnTo>
                    <a:pt x="1528" y="40"/>
                  </a:lnTo>
                  <a:lnTo>
                    <a:pt x="1577" y="58"/>
                  </a:lnTo>
                  <a:lnTo>
                    <a:pt x="1627" y="79"/>
                  </a:lnTo>
                  <a:lnTo>
                    <a:pt x="1680" y="103"/>
                  </a:lnTo>
                  <a:lnTo>
                    <a:pt x="1731" y="126"/>
                  </a:lnTo>
                  <a:lnTo>
                    <a:pt x="1784" y="147"/>
                  </a:lnTo>
                  <a:lnTo>
                    <a:pt x="1837" y="167"/>
                  </a:lnTo>
                  <a:lnTo>
                    <a:pt x="1891" y="185"/>
                  </a:lnTo>
                  <a:lnTo>
                    <a:pt x="1944" y="199"/>
                  </a:lnTo>
                  <a:lnTo>
                    <a:pt x="1999" y="207"/>
                  </a:lnTo>
                  <a:lnTo>
                    <a:pt x="2052" y="212"/>
                  </a:lnTo>
                  <a:lnTo>
                    <a:pt x="2106" y="208"/>
                  </a:lnTo>
                  <a:lnTo>
                    <a:pt x="2153" y="200"/>
                  </a:lnTo>
                  <a:lnTo>
                    <a:pt x="2206" y="189"/>
                  </a:lnTo>
                  <a:lnTo>
                    <a:pt x="2263" y="174"/>
                  </a:lnTo>
                  <a:lnTo>
                    <a:pt x="2323" y="157"/>
                  </a:lnTo>
                  <a:lnTo>
                    <a:pt x="2387" y="139"/>
                  </a:lnTo>
                  <a:lnTo>
                    <a:pt x="2452" y="121"/>
                  </a:lnTo>
                  <a:lnTo>
                    <a:pt x="2520" y="103"/>
                  </a:lnTo>
                  <a:lnTo>
                    <a:pt x="2587" y="83"/>
                  </a:lnTo>
                  <a:lnTo>
                    <a:pt x="2655" y="66"/>
                  </a:lnTo>
                  <a:lnTo>
                    <a:pt x="2721" y="50"/>
                  </a:lnTo>
                  <a:lnTo>
                    <a:pt x="2786" y="35"/>
                  </a:lnTo>
                  <a:lnTo>
                    <a:pt x="2849" y="25"/>
                  </a:lnTo>
                  <a:lnTo>
                    <a:pt x="2908" y="17"/>
                  </a:lnTo>
                  <a:lnTo>
                    <a:pt x="2964" y="13"/>
                  </a:lnTo>
                  <a:lnTo>
                    <a:pt x="3016" y="13"/>
                  </a:lnTo>
                  <a:lnTo>
                    <a:pt x="3060" y="18"/>
                  </a:lnTo>
                  <a:lnTo>
                    <a:pt x="3079" y="26"/>
                  </a:lnTo>
                  <a:lnTo>
                    <a:pt x="3093" y="43"/>
                  </a:lnTo>
                  <a:lnTo>
                    <a:pt x="3103" y="65"/>
                  </a:lnTo>
                  <a:lnTo>
                    <a:pt x="3110" y="93"/>
                  </a:lnTo>
                  <a:lnTo>
                    <a:pt x="3112" y="127"/>
                  </a:lnTo>
                  <a:lnTo>
                    <a:pt x="3108" y="167"/>
                  </a:lnTo>
                  <a:lnTo>
                    <a:pt x="3103" y="210"/>
                  </a:lnTo>
                  <a:lnTo>
                    <a:pt x="3093" y="260"/>
                  </a:lnTo>
                  <a:lnTo>
                    <a:pt x="3080" y="311"/>
                  </a:lnTo>
                  <a:lnTo>
                    <a:pt x="3062" y="366"/>
                  </a:lnTo>
                  <a:lnTo>
                    <a:pt x="3042" y="424"/>
                  </a:lnTo>
                  <a:lnTo>
                    <a:pt x="3019" y="485"/>
                  </a:lnTo>
                  <a:lnTo>
                    <a:pt x="2993" y="546"/>
                  </a:lnTo>
                  <a:lnTo>
                    <a:pt x="2963" y="609"/>
                  </a:lnTo>
                  <a:lnTo>
                    <a:pt x="2931" y="672"/>
                  </a:lnTo>
                  <a:lnTo>
                    <a:pt x="2897" y="736"/>
                  </a:lnTo>
                  <a:lnTo>
                    <a:pt x="2860" y="799"/>
                  </a:lnTo>
                  <a:lnTo>
                    <a:pt x="2821" y="860"/>
                  </a:lnTo>
                  <a:lnTo>
                    <a:pt x="2778" y="922"/>
                  </a:lnTo>
                  <a:lnTo>
                    <a:pt x="2735" y="979"/>
                  </a:lnTo>
                  <a:lnTo>
                    <a:pt x="2688" y="1036"/>
                  </a:lnTo>
                  <a:lnTo>
                    <a:pt x="2640" y="1089"/>
                  </a:lnTo>
                  <a:lnTo>
                    <a:pt x="2591" y="1138"/>
                  </a:lnTo>
                  <a:lnTo>
                    <a:pt x="2540" y="1185"/>
                  </a:lnTo>
                  <a:lnTo>
                    <a:pt x="2606" y="1214"/>
                  </a:lnTo>
                  <a:lnTo>
                    <a:pt x="2673" y="1246"/>
                  </a:lnTo>
                  <a:lnTo>
                    <a:pt x="2741" y="1284"/>
                  </a:lnTo>
                  <a:lnTo>
                    <a:pt x="2809" y="1324"/>
                  </a:lnTo>
                  <a:lnTo>
                    <a:pt x="2878" y="1367"/>
                  </a:lnTo>
                  <a:lnTo>
                    <a:pt x="2946" y="1413"/>
                  </a:lnTo>
                  <a:lnTo>
                    <a:pt x="3016" y="1463"/>
                  </a:lnTo>
                  <a:lnTo>
                    <a:pt x="3084" y="1516"/>
                  </a:lnTo>
                  <a:lnTo>
                    <a:pt x="3153" y="1572"/>
                  </a:lnTo>
                  <a:lnTo>
                    <a:pt x="3221" y="1631"/>
                  </a:lnTo>
                  <a:lnTo>
                    <a:pt x="3289" y="1693"/>
                  </a:lnTo>
                  <a:lnTo>
                    <a:pt x="3356" y="1755"/>
                  </a:lnTo>
                  <a:lnTo>
                    <a:pt x="3422" y="1822"/>
                  </a:lnTo>
                  <a:lnTo>
                    <a:pt x="3489" y="1891"/>
                  </a:lnTo>
                  <a:lnTo>
                    <a:pt x="3553" y="1961"/>
                  </a:lnTo>
                  <a:lnTo>
                    <a:pt x="3618" y="2033"/>
                  </a:lnTo>
                  <a:lnTo>
                    <a:pt x="3680" y="2108"/>
                  </a:lnTo>
                  <a:lnTo>
                    <a:pt x="3742" y="2184"/>
                  </a:lnTo>
                  <a:lnTo>
                    <a:pt x="3803" y="2262"/>
                  </a:lnTo>
                  <a:lnTo>
                    <a:pt x="3861" y="2341"/>
                  </a:lnTo>
                  <a:lnTo>
                    <a:pt x="3917" y="2422"/>
                  </a:lnTo>
                  <a:lnTo>
                    <a:pt x="3973" y="2505"/>
                  </a:lnTo>
                  <a:lnTo>
                    <a:pt x="4026" y="2588"/>
                  </a:lnTo>
                  <a:lnTo>
                    <a:pt x="4077" y="2672"/>
                  </a:lnTo>
                  <a:lnTo>
                    <a:pt x="4125" y="2756"/>
                  </a:lnTo>
                  <a:lnTo>
                    <a:pt x="4171" y="2843"/>
                  </a:lnTo>
                  <a:lnTo>
                    <a:pt x="4216" y="2929"/>
                  </a:lnTo>
                  <a:lnTo>
                    <a:pt x="4257" y="3016"/>
                  </a:lnTo>
                  <a:lnTo>
                    <a:pt x="4297" y="3102"/>
                  </a:lnTo>
                  <a:lnTo>
                    <a:pt x="4333" y="3190"/>
                  </a:lnTo>
                  <a:lnTo>
                    <a:pt x="4367" y="3278"/>
                  </a:lnTo>
                  <a:lnTo>
                    <a:pt x="4396" y="3365"/>
                  </a:lnTo>
                  <a:lnTo>
                    <a:pt x="4423" y="3453"/>
                  </a:lnTo>
                  <a:lnTo>
                    <a:pt x="4446" y="3541"/>
                  </a:lnTo>
                  <a:lnTo>
                    <a:pt x="4467" y="3627"/>
                  </a:lnTo>
                  <a:lnTo>
                    <a:pt x="4484" y="3713"/>
                  </a:lnTo>
                  <a:lnTo>
                    <a:pt x="4495" y="3799"/>
                  </a:lnTo>
                  <a:lnTo>
                    <a:pt x="4505" y="3883"/>
                  </a:lnTo>
                  <a:lnTo>
                    <a:pt x="4510" y="3968"/>
                  </a:lnTo>
                  <a:lnTo>
                    <a:pt x="4510" y="4050"/>
                  </a:lnTo>
                  <a:lnTo>
                    <a:pt x="4509" y="4133"/>
                  </a:lnTo>
                  <a:lnTo>
                    <a:pt x="4500" y="4212"/>
                  </a:lnTo>
                  <a:lnTo>
                    <a:pt x="4489" y="4292"/>
                  </a:lnTo>
                  <a:lnTo>
                    <a:pt x="4472" y="4370"/>
                  </a:lnTo>
                  <a:lnTo>
                    <a:pt x="4451" y="4446"/>
                  </a:lnTo>
                  <a:lnTo>
                    <a:pt x="4424" y="4520"/>
                  </a:lnTo>
                  <a:lnTo>
                    <a:pt x="4393" y="4591"/>
                  </a:lnTo>
                  <a:lnTo>
                    <a:pt x="4357" y="4663"/>
                  </a:lnTo>
                  <a:lnTo>
                    <a:pt x="4315" y="4730"/>
                  </a:lnTo>
                  <a:lnTo>
                    <a:pt x="4269" y="4797"/>
                  </a:lnTo>
                  <a:lnTo>
                    <a:pt x="4216" y="4859"/>
                  </a:lnTo>
                  <a:lnTo>
                    <a:pt x="4158" y="4921"/>
                  </a:lnTo>
                  <a:lnTo>
                    <a:pt x="4095" y="4979"/>
                  </a:lnTo>
                  <a:lnTo>
                    <a:pt x="4026" y="5033"/>
                  </a:lnTo>
                  <a:lnTo>
                    <a:pt x="3950" y="5086"/>
                  </a:lnTo>
                  <a:lnTo>
                    <a:pt x="3869" y="5136"/>
                  </a:lnTo>
                  <a:lnTo>
                    <a:pt x="3781" y="5182"/>
                  </a:lnTo>
                  <a:lnTo>
                    <a:pt x="3687" y="5225"/>
                  </a:lnTo>
                  <a:lnTo>
                    <a:pt x="3586" y="5263"/>
                  </a:lnTo>
                  <a:lnTo>
                    <a:pt x="3480" y="5300"/>
                  </a:lnTo>
                  <a:lnTo>
                    <a:pt x="3366" y="5333"/>
                  </a:lnTo>
                  <a:lnTo>
                    <a:pt x="3246" y="5361"/>
                  </a:lnTo>
                  <a:lnTo>
                    <a:pt x="3117" y="5386"/>
                  </a:lnTo>
                  <a:lnTo>
                    <a:pt x="2983" y="5405"/>
                  </a:lnTo>
                  <a:lnTo>
                    <a:pt x="2840" y="5422"/>
                  </a:lnTo>
                  <a:lnTo>
                    <a:pt x="2692" y="5434"/>
                  </a:lnTo>
                  <a:lnTo>
                    <a:pt x="2535" y="5442"/>
                  </a:lnTo>
                  <a:lnTo>
                    <a:pt x="2369" y="5443"/>
                  </a:lnTo>
                  <a:lnTo>
                    <a:pt x="2197" y="5442"/>
                  </a:lnTo>
                  <a:lnTo>
                    <a:pt x="2017" y="5435"/>
                  </a:lnTo>
                  <a:lnTo>
                    <a:pt x="1829" y="5424"/>
                  </a:lnTo>
                  <a:lnTo>
                    <a:pt x="1673" y="5410"/>
                  </a:lnTo>
                  <a:lnTo>
                    <a:pt x="1526" y="5392"/>
                  </a:lnTo>
                  <a:lnTo>
                    <a:pt x="1387" y="5369"/>
                  </a:lnTo>
                  <a:lnTo>
                    <a:pt x="1255" y="5341"/>
                  </a:lnTo>
                  <a:lnTo>
                    <a:pt x="1131" y="5309"/>
                  </a:lnTo>
                  <a:lnTo>
                    <a:pt x="1015" y="5273"/>
                  </a:lnTo>
                  <a:lnTo>
                    <a:pt x="904" y="5233"/>
                  </a:lnTo>
                  <a:lnTo>
                    <a:pt x="802" y="5190"/>
                  </a:lnTo>
                  <a:lnTo>
                    <a:pt x="706" y="5142"/>
                  </a:lnTo>
                  <a:lnTo>
                    <a:pt x="618" y="5093"/>
                  </a:lnTo>
                  <a:lnTo>
                    <a:pt x="536" y="5038"/>
                  </a:lnTo>
                  <a:lnTo>
                    <a:pt x="460" y="4982"/>
                  </a:lnTo>
                  <a:lnTo>
                    <a:pt x="390" y="4921"/>
                  </a:lnTo>
                  <a:lnTo>
                    <a:pt x="327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4" y="4653"/>
                  </a:lnTo>
                  <a:lnTo>
                    <a:pt x="134" y="4578"/>
                  </a:lnTo>
                  <a:lnTo>
                    <a:pt x="99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5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3" y="3748"/>
                  </a:lnTo>
                  <a:lnTo>
                    <a:pt x="25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6" y="3385"/>
                  </a:lnTo>
                  <a:lnTo>
                    <a:pt x="112" y="3294"/>
                  </a:lnTo>
                  <a:lnTo>
                    <a:pt x="144" y="3203"/>
                  </a:lnTo>
                  <a:lnTo>
                    <a:pt x="177" y="3111"/>
                  </a:lnTo>
                  <a:lnTo>
                    <a:pt x="215" y="3020"/>
                  </a:lnTo>
                  <a:lnTo>
                    <a:pt x="255" y="2930"/>
                  </a:lnTo>
                  <a:lnTo>
                    <a:pt x="296" y="2839"/>
                  </a:lnTo>
                  <a:lnTo>
                    <a:pt x="341" y="2750"/>
                  </a:lnTo>
                  <a:lnTo>
                    <a:pt x="389" y="2662"/>
                  </a:lnTo>
                  <a:lnTo>
                    <a:pt x="438" y="2574"/>
                  </a:lnTo>
                  <a:lnTo>
                    <a:pt x="491" y="2487"/>
                  </a:lnTo>
                  <a:lnTo>
                    <a:pt x="546" y="2402"/>
                  </a:lnTo>
                  <a:lnTo>
                    <a:pt x="600" y="2318"/>
                  </a:lnTo>
                  <a:lnTo>
                    <a:pt x="658" y="2237"/>
                  </a:lnTo>
                  <a:lnTo>
                    <a:pt x="718" y="2156"/>
                  </a:lnTo>
                  <a:lnTo>
                    <a:pt x="779" y="2076"/>
                  </a:lnTo>
                  <a:lnTo>
                    <a:pt x="840" y="2000"/>
                  </a:lnTo>
                  <a:lnTo>
                    <a:pt x="904" y="1926"/>
                  </a:lnTo>
                  <a:lnTo>
                    <a:pt x="969" y="1853"/>
                  </a:lnTo>
                  <a:lnTo>
                    <a:pt x="1033" y="1784"/>
                  </a:lnTo>
                  <a:lnTo>
                    <a:pt x="1099" y="1716"/>
                  </a:lnTo>
                  <a:lnTo>
                    <a:pt x="1166" y="1651"/>
                  </a:lnTo>
                  <a:lnTo>
                    <a:pt x="1232" y="1588"/>
                  </a:lnTo>
                  <a:lnTo>
                    <a:pt x="1300" y="1530"/>
                  </a:lnTo>
                  <a:lnTo>
                    <a:pt x="1367" y="1474"/>
                  </a:lnTo>
                  <a:lnTo>
                    <a:pt x="1435" y="1421"/>
                  </a:lnTo>
                  <a:lnTo>
                    <a:pt x="1501" y="1373"/>
                  </a:lnTo>
                  <a:lnTo>
                    <a:pt x="1569" y="1327"/>
                  </a:lnTo>
                  <a:lnTo>
                    <a:pt x="1635" y="1286"/>
                  </a:lnTo>
                  <a:lnTo>
                    <a:pt x="1701" y="1248"/>
                  </a:lnTo>
                  <a:lnTo>
                    <a:pt x="1766" y="1214"/>
                  </a:lnTo>
                  <a:lnTo>
                    <a:pt x="1703" y="1170"/>
                  </a:lnTo>
                  <a:lnTo>
                    <a:pt x="1642" y="1122"/>
                  </a:lnTo>
                  <a:lnTo>
                    <a:pt x="1584" y="1069"/>
                  </a:lnTo>
                  <a:lnTo>
                    <a:pt x="1529" y="1013"/>
                  </a:lnTo>
                  <a:lnTo>
                    <a:pt x="1476" y="953"/>
                  </a:lnTo>
                  <a:lnTo>
                    <a:pt x="1427" y="892"/>
                  </a:lnTo>
                  <a:lnTo>
                    <a:pt x="1382" y="829"/>
                  </a:lnTo>
                  <a:lnTo>
                    <a:pt x="1339" y="764"/>
                  </a:lnTo>
                  <a:lnTo>
                    <a:pt x="1301" y="698"/>
                  </a:lnTo>
                  <a:lnTo>
                    <a:pt x="1266" y="634"/>
                  </a:lnTo>
                  <a:lnTo>
                    <a:pt x="1235" y="569"/>
                  </a:lnTo>
                  <a:lnTo>
                    <a:pt x="1209" y="505"/>
                  </a:lnTo>
                  <a:lnTo>
                    <a:pt x="1187" y="443"/>
                  </a:lnTo>
                  <a:lnTo>
                    <a:pt x="1171" y="382"/>
                  </a:lnTo>
                  <a:lnTo>
                    <a:pt x="1157" y="326"/>
                  </a:lnTo>
                  <a:lnTo>
                    <a:pt x="1151" y="271"/>
                  </a:lnTo>
                  <a:lnTo>
                    <a:pt x="1149" y="222"/>
                  </a:lnTo>
                  <a:lnTo>
                    <a:pt x="1152" y="175"/>
                  </a:lnTo>
                  <a:lnTo>
                    <a:pt x="1161" y="134"/>
                  </a:lnTo>
                  <a:lnTo>
                    <a:pt x="1176" y="99"/>
                  </a:lnTo>
                  <a:lnTo>
                    <a:pt x="1197" y="69"/>
                  </a:lnTo>
                  <a:lnTo>
                    <a:pt x="1230" y="38"/>
                  </a:lnTo>
                  <a:lnTo>
                    <a:pt x="1266" y="18"/>
                  </a:lnTo>
                  <a:lnTo>
                    <a:pt x="1306" y="5"/>
                  </a:lnTo>
                  <a:lnTo>
                    <a:pt x="1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4" name="Freeform 1141">
              <a:extLst>
                <a:ext uri="{FF2B5EF4-FFF2-40B4-BE49-F238E27FC236}">
                  <a16:creationId xmlns:a16="http://schemas.microsoft.com/office/drawing/2014/main" id="{FA7F56EB-F9F4-DD49-8DC9-7D05F315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718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55" name="Rectangle 29">
            <a:extLst>
              <a:ext uri="{FF2B5EF4-FFF2-40B4-BE49-F238E27FC236}">
                <a16:creationId xmlns:a16="http://schemas.microsoft.com/office/drawing/2014/main" id="{ED55A95A-A3E3-4A4C-BEE5-8F5DA809226E}"/>
              </a:ext>
            </a:extLst>
          </p:cNvPr>
          <p:cNvSpPr/>
          <p:nvPr/>
        </p:nvSpPr>
        <p:spPr>
          <a:xfrm>
            <a:off x="8176934" y="2622200"/>
            <a:ext cx="2729781" cy="83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行为体系是以打动人心的道德规劝代替生硬乏味的条款规定</a:t>
            </a:r>
          </a:p>
          <a:p>
            <a:pPr lvl="0">
              <a:lnSpc>
                <a:spcPts val="2000"/>
              </a:lnSpc>
              <a:defRPr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AC615592-EC4C-454D-98BE-193D2FDAA8FD}"/>
              </a:ext>
            </a:extLst>
          </p:cNvPr>
          <p:cNvSpPr/>
          <p:nvPr/>
        </p:nvSpPr>
        <p:spPr>
          <a:xfrm>
            <a:off x="8176935" y="2300957"/>
            <a:ext cx="2177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提高管理水平</a:t>
            </a:r>
          </a:p>
          <a:p>
            <a:pPr lvl="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  <a:p>
            <a:pPr lvl="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  <a:p>
            <a:pPr lvl="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A55667B5-6107-2142-80D3-0D69CE048587}"/>
              </a:ext>
            </a:extLst>
          </p:cNvPr>
          <p:cNvSpPr/>
          <p:nvPr/>
        </p:nvSpPr>
        <p:spPr>
          <a:xfrm>
            <a:off x="8176934" y="4176010"/>
            <a:ext cx="2729781" cy="83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行为体系是以打动人心的道德规劝代替生硬乏味的条款规定</a:t>
            </a:r>
          </a:p>
          <a:p>
            <a:pPr lvl="0">
              <a:lnSpc>
                <a:spcPts val="2000"/>
              </a:lnSpc>
              <a:defRPr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8" name="Rectangle 30">
            <a:extLst>
              <a:ext uri="{FF2B5EF4-FFF2-40B4-BE49-F238E27FC236}">
                <a16:creationId xmlns:a16="http://schemas.microsoft.com/office/drawing/2014/main" id="{40BB9191-B40B-A647-B5BE-9A6C5F79927D}"/>
              </a:ext>
            </a:extLst>
          </p:cNvPr>
          <p:cNvSpPr/>
          <p:nvPr/>
        </p:nvSpPr>
        <p:spPr>
          <a:xfrm>
            <a:off x="8176935" y="3854767"/>
            <a:ext cx="2855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员工行为的规范</a:t>
            </a:r>
          </a:p>
          <a:p>
            <a:pPr lvl="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E92697A3-0318-1A4E-8DA9-5F89F6CE1719}"/>
              </a:ext>
            </a:extLst>
          </p:cNvPr>
          <p:cNvSpPr/>
          <p:nvPr/>
        </p:nvSpPr>
        <p:spPr>
          <a:xfrm>
            <a:off x="1159233" y="4176010"/>
            <a:ext cx="2729781" cy="83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行为体系是以打动人心的道德规劝代替生硬乏味的条款规定</a:t>
            </a:r>
          </a:p>
          <a:p>
            <a:pPr lvl="0" algn="r">
              <a:lnSpc>
                <a:spcPts val="2000"/>
              </a:lnSpc>
              <a:defRPr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60AAE84E-2CF4-F548-A2F0-FA77753FE0F3}"/>
              </a:ext>
            </a:extLst>
          </p:cNvPr>
          <p:cNvSpPr/>
          <p:nvPr/>
        </p:nvSpPr>
        <p:spPr>
          <a:xfrm>
            <a:off x="1655180" y="3854767"/>
            <a:ext cx="2213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加强决策的目的性</a:t>
            </a:r>
          </a:p>
          <a:p>
            <a:pPr lvl="0" algn="r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61" name="Rectangle 29">
            <a:extLst>
              <a:ext uri="{FF2B5EF4-FFF2-40B4-BE49-F238E27FC236}">
                <a16:creationId xmlns:a16="http://schemas.microsoft.com/office/drawing/2014/main" id="{3207B0E7-AAFF-C448-BE28-6D06408BADC0}"/>
              </a:ext>
            </a:extLst>
          </p:cNvPr>
          <p:cNvSpPr/>
          <p:nvPr/>
        </p:nvSpPr>
        <p:spPr>
          <a:xfrm>
            <a:off x="1159233" y="2622200"/>
            <a:ext cx="2729781" cy="83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行为体系是以打动人心的道德规劝代替生硬乏味的条款规定</a:t>
            </a:r>
          </a:p>
          <a:p>
            <a:pPr lvl="0" algn="r">
              <a:lnSpc>
                <a:spcPts val="2000"/>
              </a:lnSpc>
              <a:defRPr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2" name="Rectangle 30">
            <a:extLst>
              <a:ext uri="{FF2B5EF4-FFF2-40B4-BE49-F238E27FC236}">
                <a16:creationId xmlns:a16="http://schemas.microsoft.com/office/drawing/2014/main" id="{B4517A39-2A58-F04A-B25F-DF47DDFF275B}"/>
              </a:ext>
            </a:extLst>
          </p:cNvPr>
          <p:cNvSpPr/>
          <p:nvPr/>
        </p:nvSpPr>
        <p:spPr>
          <a:xfrm>
            <a:off x="1837446" y="2300957"/>
            <a:ext cx="2031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提高员工素质</a:t>
            </a:r>
          </a:p>
        </p:txBody>
      </p:sp>
    </p:spTree>
    <p:extLst>
      <p:ext uri="{BB962C8B-B14F-4D97-AF65-F5344CB8AC3E}">
        <p14:creationId xmlns:p14="http://schemas.microsoft.com/office/powerpoint/2010/main" val="21673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">
            <a:extLst>
              <a:ext uri="{FF2B5EF4-FFF2-40B4-BE49-F238E27FC236}">
                <a16:creationId xmlns:a16="http://schemas.microsoft.com/office/drawing/2014/main" id="{00A13B03-D68A-4188-B94D-11198A9344FA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F5EBB02-9C3B-4D46-BED8-61A01087469D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67D6F93A-6B70-48C0-9FC7-85399DD6DA3C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18" name="组合 13">
                <a:extLst>
                  <a:ext uri="{FF2B5EF4-FFF2-40B4-BE49-F238E27FC236}">
                    <a16:creationId xmlns:a16="http://schemas.microsoft.com/office/drawing/2014/main" id="{9C253C5F-7AB5-4AB3-97F2-D20FEFE5D316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21" name="任意多边形: 形状 14">
                  <a:extLst>
                    <a:ext uri="{FF2B5EF4-FFF2-40B4-BE49-F238E27FC236}">
                      <a16:creationId xmlns:a16="http://schemas.microsoft.com/office/drawing/2014/main" id="{B07109CE-556E-4BED-8FE8-63AF9400A81E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2" name="椭圆 11">
                  <a:extLst>
                    <a:ext uri="{FF2B5EF4-FFF2-40B4-BE49-F238E27FC236}">
                      <a16:creationId xmlns:a16="http://schemas.microsoft.com/office/drawing/2014/main" id="{A2E63C07-699D-476C-82F4-314C29A27FF6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3" name="TextBox 7">
                  <a:extLst>
                    <a:ext uri="{FF2B5EF4-FFF2-40B4-BE49-F238E27FC236}">
                      <a16:creationId xmlns:a16="http://schemas.microsoft.com/office/drawing/2014/main" id="{B4A23DA7-8679-4DD0-BD77-A023B85C0A10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19" name="任意多边形 7">
                <a:extLst>
                  <a:ext uri="{FF2B5EF4-FFF2-40B4-BE49-F238E27FC236}">
                    <a16:creationId xmlns:a16="http://schemas.microsoft.com/office/drawing/2014/main" id="{FECAD6C2-4C55-43EB-9B1E-C6C13DED2652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0" name="椭圆 10">
                <a:extLst>
                  <a:ext uri="{FF2B5EF4-FFF2-40B4-BE49-F238E27FC236}">
                    <a16:creationId xmlns:a16="http://schemas.microsoft.com/office/drawing/2014/main" id="{D4986EF6-9FFE-467C-A5DD-10F06B351DDF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BCEBDDAE-3340-2A4E-A059-447D1618FEC9}"/>
              </a:ext>
            </a:extLst>
          </p:cNvPr>
          <p:cNvGraphicFramePr/>
          <p:nvPr/>
        </p:nvGraphicFramePr>
        <p:xfrm>
          <a:off x="685952" y="1828799"/>
          <a:ext cx="6895466" cy="415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7">
            <a:extLst>
              <a:ext uri="{FF2B5EF4-FFF2-40B4-BE49-F238E27FC236}">
                <a16:creationId xmlns:a16="http://schemas.microsoft.com/office/drawing/2014/main" id="{D5377067-E499-F14D-A00A-C057806F721A}"/>
              </a:ext>
            </a:extLst>
          </p:cNvPr>
          <p:cNvSpPr/>
          <p:nvPr/>
        </p:nvSpPr>
        <p:spPr>
          <a:xfrm>
            <a:off x="8102745" y="1828798"/>
            <a:ext cx="918339" cy="918339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469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7E47160F-A291-0049-88CF-19F5B1C82891}"/>
              </a:ext>
            </a:extLst>
          </p:cNvPr>
          <p:cNvSpPr/>
          <p:nvPr/>
        </p:nvSpPr>
        <p:spPr>
          <a:xfrm>
            <a:off x="8102745" y="4820991"/>
            <a:ext cx="918339" cy="918339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>
            <a:outerShdw blurRad="469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E164DC35-8FE6-904A-A76F-6F9608AB2AE2}"/>
              </a:ext>
            </a:extLst>
          </p:cNvPr>
          <p:cNvSpPr/>
          <p:nvPr/>
        </p:nvSpPr>
        <p:spPr>
          <a:xfrm>
            <a:off x="8102745" y="3324894"/>
            <a:ext cx="918339" cy="918339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469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FDD239DB-2555-804A-9280-393818BBAB3E}"/>
              </a:ext>
            </a:extLst>
          </p:cNvPr>
          <p:cNvSpPr txBox="1"/>
          <p:nvPr/>
        </p:nvSpPr>
        <p:spPr>
          <a:xfrm>
            <a:off x="8151762" y="2109949"/>
            <a:ext cx="84670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12.3m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2126F2C9-2A13-3D4B-866E-217007ACC17D}"/>
              </a:ext>
            </a:extLst>
          </p:cNvPr>
          <p:cNvSpPr txBox="1"/>
          <p:nvPr/>
        </p:nvSpPr>
        <p:spPr>
          <a:xfrm>
            <a:off x="8229081" y="3659063"/>
            <a:ext cx="71846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9.7m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31C8AFE6-4FB2-DD4B-A226-47F35E855D56}"/>
              </a:ext>
            </a:extLst>
          </p:cNvPr>
          <p:cNvSpPr txBox="1"/>
          <p:nvPr/>
        </p:nvSpPr>
        <p:spPr>
          <a:xfrm>
            <a:off x="8229081" y="5150648"/>
            <a:ext cx="71846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9.7m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F6C23964-99E0-C24F-8063-8C3A0DF06C39}"/>
              </a:ext>
            </a:extLst>
          </p:cNvPr>
          <p:cNvSpPr/>
          <p:nvPr/>
        </p:nvSpPr>
        <p:spPr>
          <a:xfrm>
            <a:off x="9396881" y="1929156"/>
            <a:ext cx="200948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请在此处添加具体内容，文字尽量言简意赅，简单说明即可，不必过于繁琐</a:t>
            </a: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630462AE-4583-A047-9BF2-FEEDA2841412}"/>
              </a:ext>
            </a:extLst>
          </p:cNvPr>
          <p:cNvSpPr/>
          <p:nvPr/>
        </p:nvSpPr>
        <p:spPr>
          <a:xfrm>
            <a:off x="9396881" y="1607913"/>
            <a:ext cx="1814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集团战略目标</a:t>
            </a: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27FCC113-7208-784C-B4F3-BBEC2198C238}"/>
              </a:ext>
            </a:extLst>
          </p:cNvPr>
          <p:cNvSpPr/>
          <p:nvPr/>
        </p:nvSpPr>
        <p:spPr>
          <a:xfrm>
            <a:off x="9396881" y="3477544"/>
            <a:ext cx="200948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请在此处添加具体内容，文字尽量言简意赅，简单说明即可，不必过于繁琐</a:t>
            </a: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C8998EBD-876D-0F42-A057-883951CD277B}"/>
              </a:ext>
            </a:extLst>
          </p:cNvPr>
          <p:cNvSpPr/>
          <p:nvPr/>
        </p:nvSpPr>
        <p:spPr>
          <a:xfrm>
            <a:off x="9396881" y="3156301"/>
            <a:ext cx="21091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业务组合战略</a:t>
            </a: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4E59F537-A585-4C47-AC1B-66F1746FC2B1}"/>
              </a:ext>
            </a:extLst>
          </p:cNvPr>
          <p:cNvSpPr/>
          <p:nvPr/>
        </p:nvSpPr>
        <p:spPr>
          <a:xfrm>
            <a:off x="9396881" y="4973641"/>
            <a:ext cx="200948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请在此处添加具体内容，文字尽量言简意赅，简单说明即可，不必过于繁琐</a:t>
            </a: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A6CB05A5-D83E-F845-BAC8-4F4A10B3C9B2}"/>
              </a:ext>
            </a:extLst>
          </p:cNvPr>
          <p:cNvSpPr/>
          <p:nvPr/>
        </p:nvSpPr>
        <p:spPr>
          <a:xfrm>
            <a:off x="9396881" y="4652398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核心能力</a:t>
            </a:r>
          </a:p>
        </p:txBody>
      </p:sp>
    </p:spTree>
    <p:extLst>
      <p:ext uri="{BB962C8B-B14F-4D97-AF65-F5344CB8AC3E}">
        <p14:creationId xmlns:p14="http://schemas.microsoft.com/office/powerpoint/2010/main" val="18650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id="{EE8F3484-D6D7-4D16-A572-0954B8BFE516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317FE21-CB6C-404D-AF9A-9184C99B267C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43" name="Group 8">
              <a:extLst>
                <a:ext uri="{FF2B5EF4-FFF2-40B4-BE49-F238E27FC236}">
                  <a16:creationId xmlns:a16="http://schemas.microsoft.com/office/drawing/2014/main" id="{00BDBB9E-3A09-4170-95AE-89C1354A6FFA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44" name="组合 13">
                <a:extLst>
                  <a:ext uri="{FF2B5EF4-FFF2-40B4-BE49-F238E27FC236}">
                    <a16:creationId xmlns:a16="http://schemas.microsoft.com/office/drawing/2014/main" id="{D1639470-EA1C-4DFF-8F81-1855BF9F0680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47" name="任意多边形: 形状 14">
                  <a:extLst>
                    <a:ext uri="{FF2B5EF4-FFF2-40B4-BE49-F238E27FC236}">
                      <a16:creationId xmlns:a16="http://schemas.microsoft.com/office/drawing/2014/main" id="{94EB20E4-235B-47FB-936E-1D3CAD31378B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48" name="椭圆 11">
                  <a:extLst>
                    <a:ext uri="{FF2B5EF4-FFF2-40B4-BE49-F238E27FC236}">
                      <a16:creationId xmlns:a16="http://schemas.microsoft.com/office/drawing/2014/main" id="{BEAE4C34-3DC6-4D38-A54B-E8FCA07B4B49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49" name="TextBox 7">
                  <a:extLst>
                    <a:ext uri="{FF2B5EF4-FFF2-40B4-BE49-F238E27FC236}">
                      <a16:creationId xmlns:a16="http://schemas.microsoft.com/office/drawing/2014/main" id="{7F2F9332-2DCA-49DD-AD9B-C1E1A440A6AF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45" name="任意多边形 7">
                <a:extLst>
                  <a:ext uri="{FF2B5EF4-FFF2-40B4-BE49-F238E27FC236}">
                    <a16:creationId xmlns:a16="http://schemas.microsoft.com/office/drawing/2014/main" id="{C8630F56-35E4-4ED9-B519-B5CA1EC15A0D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6" name="椭圆 10">
                <a:extLst>
                  <a:ext uri="{FF2B5EF4-FFF2-40B4-BE49-F238E27FC236}">
                    <a16:creationId xmlns:a16="http://schemas.microsoft.com/office/drawing/2014/main" id="{F3C18680-DDA1-47EC-A8D2-BB250554648E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71" name="Group 107">
            <a:extLst>
              <a:ext uri="{FF2B5EF4-FFF2-40B4-BE49-F238E27FC236}">
                <a16:creationId xmlns:a16="http://schemas.microsoft.com/office/drawing/2014/main" id="{BF3D61A1-3800-9648-B6C5-99C419A22CAC}"/>
              </a:ext>
            </a:extLst>
          </p:cNvPr>
          <p:cNvGrpSpPr/>
          <p:nvPr/>
        </p:nvGrpSpPr>
        <p:grpSpPr>
          <a:xfrm>
            <a:off x="818931" y="1932506"/>
            <a:ext cx="1364821" cy="1981845"/>
            <a:chOff x="645149" y="1932505"/>
            <a:chExt cx="1414470" cy="2053940"/>
          </a:xfrm>
        </p:grpSpPr>
        <p:sp>
          <p:nvSpPr>
            <p:cNvPr id="72" name="Shape 3804">
              <a:extLst>
                <a:ext uri="{FF2B5EF4-FFF2-40B4-BE49-F238E27FC236}">
                  <a16:creationId xmlns:a16="http://schemas.microsoft.com/office/drawing/2014/main" id="{093F3FC2-2007-C14A-B82F-DB5CD6B90FC0}"/>
                </a:ext>
              </a:extLst>
            </p:cNvPr>
            <p:cNvSpPr/>
            <p:nvPr/>
          </p:nvSpPr>
          <p:spPr>
            <a:xfrm>
              <a:off x="816181" y="1932505"/>
              <a:ext cx="1243438" cy="1243438"/>
            </a:xfrm>
            <a:prstGeom prst="arc">
              <a:avLst>
                <a:gd name="adj1" fmla="val 2811744"/>
                <a:gd name="adj2" fmla="val 2788882"/>
              </a:avLst>
            </a:prstGeom>
            <a:noFill/>
            <a:ln w="63500" cap="sq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73" name="Shape 3805">
              <a:extLst>
                <a:ext uri="{FF2B5EF4-FFF2-40B4-BE49-F238E27FC236}">
                  <a16:creationId xmlns:a16="http://schemas.microsoft.com/office/drawing/2014/main" id="{7B6017FE-FB9F-DB41-B2FC-DB4F91ACB993}"/>
                </a:ext>
              </a:extLst>
            </p:cNvPr>
            <p:cNvSpPr/>
            <p:nvPr/>
          </p:nvSpPr>
          <p:spPr>
            <a:xfrm>
              <a:off x="816181" y="1932505"/>
              <a:ext cx="1243438" cy="1243438"/>
            </a:xfrm>
            <a:prstGeom prst="arc">
              <a:avLst>
                <a:gd name="adj1" fmla="val 2811744"/>
                <a:gd name="adj2" fmla="val 13984181"/>
              </a:avLst>
            </a:prstGeom>
            <a:noFill/>
            <a:ln w="190500" cap="rnd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77" name="Shape 2778">
              <a:extLst>
                <a:ext uri="{FF2B5EF4-FFF2-40B4-BE49-F238E27FC236}">
                  <a16:creationId xmlns:a16="http://schemas.microsoft.com/office/drawing/2014/main" id="{39210C30-2D28-2D4B-85B9-314DDAE9E381}"/>
                </a:ext>
              </a:extLst>
            </p:cNvPr>
            <p:cNvSpPr/>
            <p:nvPr/>
          </p:nvSpPr>
          <p:spPr>
            <a:xfrm>
              <a:off x="645149" y="3707117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  <p:sp>
          <p:nvSpPr>
            <p:cNvPr id="75" name="Shape 2778">
              <a:extLst>
                <a:ext uri="{FF2B5EF4-FFF2-40B4-BE49-F238E27FC236}">
                  <a16:creationId xmlns:a16="http://schemas.microsoft.com/office/drawing/2014/main" id="{01E7C6B2-0965-434F-92C8-C5B9B1CFF4E7}"/>
                </a:ext>
              </a:extLst>
            </p:cNvPr>
            <p:cNvSpPr/>
            <p:nvPr/>
          </p:nvSpPr>
          <p:spPr>
            <a:xfrm>
              <a:off x="1298236" y="241303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8" name="Group 114">
            <a:extLst>
              <a:ext uri="{FF2B5EF4-FFF2-40B4-BE49-F238E27FC236}">
                <a16:creationId xmlns:a16="http://schemas.microsoft.com/office/drawing/2014/main" id="{C657D52B-F8E1-A540-9A8B-033B9ACEE336}"/>
              </a:ext>
            </a:extLst>
          </p:cNvPr>
          <p:cNvGrpSpPr/>
          <p:nvPr/>
        </p:nvGrpSpPr>
        <p:grpSpPr>
          <a:xfrm>
            <a:off x="4422113" y="1932506"/>
            <a:ext cx="1359756" cy="1954256"/>
            <a:chOff x="4379406" y="1932505"/>
            <a:chExt cx="1409221" cy="2025348"/>
          </a:xfrm>
        </p:grpSpPr>
        <p:sp>
          <p:nvSpPr>
            <p:cNvPr id="79" name="Shape 3809">
              <a:extLst>
                <a:ext uri="{FF2B5EF4-FFF2-40B4-BE49-F238E27FC236}">
                  <a16:creationId xmlns:a16="http://schemas.microsoft.com/office/drawing/2014/main" id="{7B4C8C76-D718-D341-9FAF-A3EA62E51416}"/>
                </a:ext>
              </a:extLst>
            </p:cNvPr>
            <p:cNvSpPr/>
            <p:nvPr/>
          </p:nvSpPr>
          <p:spPr>
            <a:xfrm>
              <a:off x="4545189" y="1932505"/>
              <a:ext cx="1243438" cy="1243438"/>
            </a:xfrm>
            <a:prstGeom prst="arc">
              <a:avLst>
                <a:gd name="adj1" fmla="val 2811744"/>
                <a:gd name="adj2" fmla="val 2788882"/>
              </a:avLst>
            </a:prstGeom>
            <a:noFill/>
            <a:ln w="63500" cap="sq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80" name="Shape 3810">
              <a:extLst>
                <a:ext uri="{FF2B5EF4-FFF2-40B4-BE49-F238E27FC236}">
                  <a16:creationId xmlns:a16="http://schemas.microsoft.com/office/drawing/2014/main" id="{847217C1-29E5-CE4E-B781-1BD2430C3E1C}"/>
                </a:ext>
              </a:extLst>
            </p:cNvPr>
            <p:cNvSpPr/>
            <p:nvPr/>
          </p:nvSpPr>
          <p:spPr>
            <a:xfrm>
              <a:off x="4545189" y="1932505"/>
              <a:ext cx="1243438" cy="1243438"/>
            </a:xfrm>
            <a:prstGeom prst="arc">
              <a:avLst>
                <a:gd name="adj1" fmla="val 7155324"/>
                <a:gd name="adj2" fmla="val 3197423"/>
              </a:avLst>
            </a:prstGeom>
            <a:noFill/>
            <a:ln w="190500" cap="rnd" cmpd="sng">
              <a:solidFill>
                <a:schemeClr val="bg1">
                  <a:lumMod val="6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84" name="Shape 2748">
              <a:extLst>
                <a:ext uri="{FF2B5EF4-FFF2-40B4-BE49-F238E27FC236}">
                  <a16:creationId xmlns:a16="http://schemas.microsoft.com/office/drawing/2014/main" id="{0D61DCE2-8C10-E44E-9B85-BB1E8DFCB4F0}"/>
                </a:ext>
              </a:extLst>
            </p:cNvPr>
            <p:cNvSpPr/>
            <p:nvPr/>
          </p:nvSpPr>
          <p:spPr>
            <a:xfrm>
              <a:off x="4379406" y="367852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  <p:sp>
          <p:nvSpPr>
            <p:cNvPr id="82" name="Shape 2748">
              <a:extLst>
                <a:ext uri="{FF2B5EF4-FFF2-40B4-BE49-F238E27FC236}">
                  <a16:creationId xmlns:a16="http://schemas.microsoft.com/office/drawing/2014/main" id="{C7F65F9F-0BBB-5B42-A5B8-C10E4C643699}"/>
                </a:ext>
              </a:extLst>
            </p:cNvPr>
            <p:cNvSpPr/>
            <p:nvPr/>
          </p:nvSpPr>
          <p:spPr>
            <a:xfrm>
              <a:off x="5027244" y="241303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5" name="Group 121">
            <a:extLst>
              <a:ext uri="{FF2B5EF4-FFF2-40B4-BE49-F238E27FC236}">
                <a16:creationId xmlns:a16="http://schemas.microsoft.com/office/drawing/2014/main" id="{73575CB2-9DE8-D148-8A06-AAB2DA21D52E}"/>
              </a:ext>
            </a:extLst>
          </p:cNvPr>
          <p:cNvGrpSpPr/>
          <p:nvPr/>
        </p:nvGrpSpPr>
        <p:grpSpPr>
          <a:xfrm>
            <a:off x="2611083" y="1932506"/>
            <a:ext cx="1371728" cy="1934531"/>
            <a:chOff x="2502494" y="1932505"/>
            <a:chExt cx="1421628" cy="2004905"/>
          </a:xfrm>
        </p:grpSpPr>
        <p:sp>
          <p:nvSpPr>
            <p:cNvPr id="86" name="Shape 3814">
              <a:extLst>
                <a:ext uri="{FF2B5EF4-FFF2-40B4-BE49-F238E27FC236}">
                  <a16:creationId xmlns:a16="http://schemas.microsoft.com/office/drawing/2014/main" id="{7DA03588-074F-0A45-BE38-0ABA3005E765}"/>
                </a:ext>
              </a:extLst>
            </p:cNvPr>
            <p:cNvSpPr/>
            <p:nvPr/>
          </p:nvSpPr>
          <p:spPr>
            <a:xfrm>
              <a:off x="2680684" y="1932505"/>
              <a:ext cx="1243438" cy="1243438"/>
            </a:xfrm>
            <a:prstGeom prst="arc">
              <a:avLst>
                <a:gd name="adj1" fmla="val 2811744"/>
                <a:gd name="adj2" fmla="val 2788882"/>
              </a:avLst>
            </a:prstGeom>
            <a:noFill/>
            <a:ln w="63500" cap="sq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87" name="Shape 3815">
              <a:extLst>
                <a:ext uri="{FF2B5EF4-FFF2-40B4-BE49-F238E27FC236}">
                  <a16:creationId xmlns:a16="http://schemas.microsoft.com/office/drawing/2014/main" id="{411497D3-B601-0347-95C4-D90E011FE1E7}"/>
                </a:ext>
              </a:extLst>
            </p:cNvPr>
            <p:cNvSpPr/>
            <p:nvPr/>
          </p:nvSpPr>
          <p:spPr>
            <a:xfrm>
              <a:off x="2680684" y="1932505"/>
              <a:ext cx="1243438" cy="1243438"/>
            </a:xfrm>
            <a:prstGeom prst="arc">
              <a:avLst>
                <a:gd name="adj1" fmla="val 5214011"/>
                <a:gd name="adj2" fmla="val 21325723"/>
              </a:avLst>
            </a:prstGeom>
            <a:noFill/>
            <a:ln w="190500" cap="rnd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91" name="Shape 2554">
              <a:extLst>
                <a:ext uri="{FF2B5EF4-FFF2-40B4-BE49-F238E27FC236}">
                  <a16:creationId xmlns:a16="http://schemas.microsoft.com/office/drawing/2014/main" id="{48196F1C-430B-6B41-93D4-2983A68FA236}"/>
                </a:ext>
              </a:extLst>
            </p:cNvPr>
            <p:cNvSpPr/>
            <p:nvPr/>
          </p:nvSpPr>
          <p:spPr>
            <a:xfrm>
              <a:off x="2502494" y="3683475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  <p:sp>
          <p:nvSpPr>
            <p:cNvPr id="89" name="Shape 2554">
              <a:extLst>
                <a:ext uri="{FF2B5EF4-FFF2-40B4-BE49-F238E27FC236}">
                  <a16:creationId xmlns:a16="http://schemas.microsoft.com/office/drawing/2014/main" id="{B809C152-43B6-2041-AE29-414420F00D6B}"/>
                </a:ext>
              </a:extLst>
            </p:cNvPr>
            <p:cNvSpPr/>
            <p:nvPr/>
          </p:nvSpPr>
          <p:spPr>
            <a:xfrm>
              <a:off x="3162739" y="2413036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2" name="Group 128">
            <a:extLst>
              <a:ext uri="{FF2B5EF4-FFF2-40B4-BE49-F238E27FC236}">
                <a16:creationId xmlns:a16="http://schemas.microsoft.com/office/drawing/2014/main" id="{4F35195B-84CE-7740-ADD4-9CE03FAD6CA2}"/>
              </a:ext>
            </a:extLst>
          </p:cNvPr>
          <p:cNvGrpSpPr/>
          <p:nvPr/>
        </p:nvGrpSpPr>
        <p:grpSpPr>
          <a:xfrm>
            <a:off x="6220553" y="1932506"/>
            <a:ext cx="1360371" cy="1973296"/>
            <a:chOff x="6243271" y="1932505"/>
            <a:chExt cx="1409858" cy="2045080"/>
          </a:xfrm>
        </p:grpSpPr>
        <p:sp>
          <p:nvSpPr>
            <p:cNvPr id="93" name="Shape 3824">
              <a:extLst>
                <a:ext uri="{FF2B5EF4-FFF2-40B4-BE49-F238E27FC236}">
                  <a16:creationId xmlns:a16="http://schemas.microsoft.com/office/drawing/2014/main" id="{6F22A6C8-C51C-5449-9BAD-B1F8F5D8328C}"/>
                </a:ext>
              </a:extLst>
            </p:cNvPr>
            <p:cNvSpPr/>
            <p:nvPr/>
          </p:nvSpPr>
          <p:spPr>
            <a:xfrm>
              <a:off x="6409691" y="1932505"/>
              <a:ext cx="1243438" cy="1243438"/>
            </a:xfrm>
            <a:prstGeom prst="arc">
              <a:avLst>
                <a:gd name="adj1" fmla="val 2811744"/>
                <a:gd name="adj2" fmla="val 2788882"/>
              </a:avLst>
            </a:prstGeom>
            <a:noFill/>
            <a:ln w="63500" cap="sq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94" name="Shape 3825">
              <a:extLst>
                <a:ext uri="{FF2B5EF4-FFF2-40B4-BE49-F238E27FC236}">
                  <a16:creationId xmlns:a16="http://schemas.microsoft.com/office/drawing/2014/main" id="{AE27A908-198D-074D-A0FB-C69A01CB6495}"/>
                </a:ext>
              </a:extLst>
            </p:cNvPr>
            <p:cNvSpPr/>
            <p:nvPr/>
          </p:nvSpPr>
          <p:spPr>
            <a:xfrm>
              <a:off x="6409691" y="1932505"/>
              <a:ext cx="1243438" cy="1243438"/>
            </a:xfrm>
            <a:prstGeom prst="arc">
              <a:avLst>
                <a:gd name="adj1" fmla="val 5214011"/>
                <a:gd name="adj2" fmla="val 21325723"/>
              </a:avLst>
            </a:prstGeom>
            <a:noFill/>
            <a:ln w="190500" cap="rnd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98" name="Shape 2774">
              <a:extLst>
                <a:ext uri="{FF2B5EF4-FFF2-40B4-BE49-F238E27FC236}">
                  <a16:creationId xmlns:a16="http://schemas.microsoft.com/office/drawing/2014/main" id="{AA7638D2-6F9D-7D41-BE88-13B115E3E376}"/>
                </a:ext>
              </a:extLst>
            </p:cNvPr>
            <p:cNvSpPr/>
            <p:nvPr/>
          </p:nvSpPr>
          <p:spPr>
            <a:xfrm>
              <a:off x="6243271" y="3698257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  <p:sp>
          <p:nvSpPr>
            <p:cNvPr id="96" name="Shape 2774">
              <a:extLst>
                <a:ext uri="{FF2B5EF4-FFF2-40B4-BE49-F238E27FC236}">
                  <a16:creationId xmlns:a16="http://schemas.microsoft.com/office/drawing/2014/main" id="{256EC557-AB0A-4140-AA5E-949F5A723C82}"/>
                </a:ext>
              </a:extLst>
            </p:cNvPr>
            <p:cNvSpPr/>
            <p:nvPr/>
          </p:nvSpPr>
          <p:spPr>
            <a:xfrm>
              <a:off x="6891746" y="241303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9" name="Group 135">
            <a:extLst>
              <a:ext uri="{FF2B5EF4-FFF2-40B4-BE49-F238E27FC236}">
                <a16:creationId xmlns:a16="http://schemas.microsoft.com/office/drawing/2014/main" id="{D22A7F5D-834E-9148-86D8-137AFDBAA7DB}"/>
              </a:ext>
            </a:extLst>
          </p:cNvPr>
          <p:cNvGrpSpPr/>
          <p:nvPr/>
        </p:nvGrpSpPr>
        <p:grpSpPr>
          <a:xfrm>
            <a:off x="8020226" y="1932506"/>
            <a:ext cx="1359756" cy="1923427"/>
            <a:chOff x="8108411" y="1932505"/>
            <a:chExt cx="1409221" cy="1993397"/>
          </a:xfrm>
        </p:grpSpPr>
        <p:sp>
          <p:nvSpPr>
            <p:cNvPr id="100" name="Shape 3819">
              <a:extLst>
                <a:ext uri="{FF2B5EF4-FFF2-40B4-BE49-F238E27FC236}">
                  <a16:creationId xmlns:a16="http://schemas.microsoft.com/office/drawing/2014/main" id="{F55A9ABB-75D2-764B-BB6E-8DDE813E607F}"/>
                </a:ext>
              </a:extLst>
            </p:cNvPr>
            <p:cNvSpPr/>
            <p:nvPr/>
          </p:nvSpPr>
          <p:spPr>
            <a:xfrm>
              <a:off x="8274194" y="1932505"/>
              <a:ext cx="1243438" cy="1243438"/>
            </a:xfrm>
            <a:prstGeom prst="arc">
              <a:avLst>
                <a:gd name="adj1" fmla="val 2811744"/>
                <a:gd name="adj2" fmla="val 2788882"/>
              </a:avLst>
            </a:prstGeom>
            <a:noFill/>
            <a:ln w="63500" cap="sq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101" name="Shape 3820">
              <a:extLst>
                <a:ext uri="{FF2B5EF4-FFF2-40B4-BE49-F238E27FC236}">
                  <a16:creationId xmlns:a16="http://schemas.microsoft.com/office/drawing/2014/main" id="{749BED15-4959-184A-8EE6-9D5968B0CBE9}"/>
                </a:ext>
              </a:extLst>
            </p:cNvPr>
            <p:cNvSpPr/>
            <p:nvPr/>
          </p:nvSpPr>
          <p:spPr>
            <a:xfrm>
              <a:off x="8274194" y="1932505"/>
              <a:ext cx="1243438" cy="1243438"/>
            </a:xfrm>
            <a:prstGeom prst="arc">
              <a:avLst>
                <a:gd name="adj1" fmla="val 7155324"/>
                <a:gd name="adj2" fmla="val 3197423"/>
              </a:avLst>
            </a:prstGeom>
            <a:noFill/>
            <a:ln w="190500" cap="rnd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105" name="Shape 2784">
              <a:extLst>
                <a:ext uri="{FF2B5EF4-FFF2-40B4-BE49-F238E27FC236}">
                  <a16:creationId xmlns:a16="http://schemas.microsoft.com/office/drawing/2014/main" id="{97D9259A-86A8-7541-968A-F0C2CB3FFE85}"/>
                </a:ext>
              </a:extLst>
            </p:cNvPr>
            <p:cNvSpPr/>
            <p:nvPr/>
          </p:nvSpPr>
          <p:spPr>
            <a:xfrm>
              <a:off x="8108411" y="3646573"/>
              <a:ext cx="279328" cy="27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  <p:sp>
          <p:nvSpPr>
            <p:cNvPr id="103" name="Shape 2784">
              <a:extLst>
                <a:ext uri="{FF2B5EF4-FFF2-40B4-BE49-F238E27FC236}">
                  <a16:creationId xmlns:a16="http://schemas.microsoft.com/office/drawing/2014/main" id="{001649F0-E292-5B42-A711-A74FBEBF4586}"/>
                </a:ext>
              </a:extLst>
            </p:cNvPr>
            <p:cNvSpPr/>
            <p:nvPr/>
          </p:nvSpPr>
          <p:spPr>
            <a:xfrm>
              <a:off x="8756249" y="242070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06" name="Group 142">
            <a:extLst>
              <a:ext uri="{FF2B5EF4-FFF2-40B4-BE49-F238E27FC236}">
                <a16:creationId xmlns:a16="http://schemas.microsoft.com/office/drawing/2014/main" id="{BB426A07-B6D3-9B42-BA51-B9C8027C929C}"/>
              </a:ext>
            </a:extLst>
          </p:cNvPr>
          <p:cNvGrpSpPr/>
          <p:nvPr/>
        </p:nvGrpSpPr>
        <p:grpSpPr>
          <a:xfrm>
            <a:off x="9787282" y="1932506"/>
            <a:ext cx="1391759" cy="1910836"/>
            <a:chOff x="9939749" y="1932505"/>
            <a:chExt cx="1442388" cy="1980347"/>
          </a:xfrm>
        </p:grpSpPr>
        <p:sp>
          <p:nvSpPr>
            <p:cNvPr id="107" name="Shape 3829">
              <a:extLst>
                <a:ext uri="{FF2B5EF4-FFF2-40B4-BE49-F238E27FC236}">
                  <a16:creationId xmlns:a16="http://schemas.microsoft.com/office/drawing/2014/main" id="{EB3B279A-FCF0-8E4B-B98E-2F2865FA0914}"/>
                </a:ext>
              </a:extLst>
            </p:cNvPr>
            <p:cNvSpPr/>
            <p:nvPr/>
          </p:nvSpPr>
          <p:spPr>
            <a:xfrm>
              <a:off x="10138699" y="1932505"/>
              <a:ext cx="1243438" cy="1243438"/>
            </a:xfrm>
            <a:prstGeom prst="arc">
              <a:avLst>
                <a:gd name="adj1" fmla="val 2811744"/>
                <a:gd name="adj2" fmla="val 2788882"/>
              </a:avLst>
            </a:prstGeom>
            <a:noFill/>
            <a:ln w="63500" cap="sq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108" name="Shape 3830">
              <a:extLst>
                <a:ext uri="{FF2B5EF4-FFF2-40B4-BE49-F238E27FC236}">
                  <a16:creationId xmlns:a16="http://schemas.microsoft.com/office/drawing/2014/main" id="{C39D480D-499D-6645-BA14-41E26125A8D9}"/>
                </a:ext>
              </a:extLst>
            </p:cNvPr>
            <p:cNvSpPr/>
            <p:nvPr/>
          </p:nvSpPr>
          <p:spPr>
            <a:xfrm>
              <a:off x="10138699" y="1932505"/>
              <a:ext cx="1243438" cy="1243438"/>
            </a:xfrm>
            <a:prstGeom prst="arc">
              <a:avLst>
                <a:gd name="adj1" fmla="val 7155324"/>
                <a:gd name="adj2" fmla="val 3197423"/>
              </a:avLst>
            </a:prstGeom>
            <a:noFill/>
            <a:ln w="190500" cap="rnd" cmpd="sng">
              <a:solidFill>
                <a:schemeClr val="bg1">
                  <a:lumMod val="6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900">
                <a:solidFill>
                  <a:schemeClr val="dk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/>
                <a:sym typeface="思源黑体" panose="020B0500000000000000" pitchFamily="34" charset="-122"/>
              </a:endParaRPr>
            </a:p>
          </p:txBody>
        </p:sp>
        <p:sp>
          <p:nvSpPr>
            <p:cNvPr id="112" name="Shape 2543">
              <a:extLst>
                <a:ext uri="{FF2B5EF4-FFF2-40B4-BE49-F238E27FC236}">
                  <a16:creationId xmlns:a16="http://schemas.microsoft.com/office/drawing/2014/main" id="{E0D38030-C402-8A46-805E-8A7B4DEAA7AF}"/>
                </a:ext>
              </a:extLst>
            </p:cNvPr>
            <p:cNvSpPr/>
            <p:nvPr/>
          </p:nvSpPr>
          <p:spPr>
            <a:xfrm>
              <a:off x="9939749" y="36335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  <p:sp>
          <p:nvSpPr>
            <p:cNvPr id="110" name="Shape 2543">
              <a:extLst>
                <a:ext uri="{FF2B5EF4-FFF2-40B4-BE49-F238E27FC236}">
                  <a16:creationId xmlns:a16="http://schemas.microsoft.com/office/drawing/2014/main" id="{646C82EE-B23E-894D-B3CA-EAE00F66E001}"/>
                </a:ext>
              </a:extLst>
            </p:cNvPr>
            <p:cNvSpPr/>
            <p:nvPr/>
          </p:nvSpPr>
          <p:spPr>
            <a:xfrm>
              <a:off x="10620754" y="242070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sp>
        <p:nvSpPr>
          <p:cNvPr id="113" name="Rectangle 29">
            <a:extLst>
              <a:ext uri="{FF2B5EF4-FFF2-40B4-BE49-F238E27FC236}">
                <a16:creationId xmlns:a16="http://schemas.microsoft.com/office/drawing/2014/main" id="{50D4FFFC-3089-7B41-A1BD-402858EF1786}"/>
              </a:ext>
            </a:extLst>
          </p:cNvPr>
          <p:cNvSpPr/>
          <p:nvPr/>
        </p:nvSpPr>
        <p:spPr>
          <a:xfrm>
            <a:off x="1154364" y="3370598"/>
            <a:ext cx="1199793" cy="10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清晰定义企业的生存意义，可以在企业内部树立共同的终极责任</a:t>
            </a:r>
          </a:p>
        </p:txBody>
      </p:sp>
      <p:sp>
        <p:nvSpPr>
          <p:cNvPr id="114" name="Rectangle 29">
            <a:extLst>
              <a:ext uri="{FF2B5EF4-FFF2-40B4-BE49-F238E27FC236}">
                <a16:creationId xmlns:a16="http://schemas.microsoft.com/office/drawing/2014/main" id="{D3A5615F-CEF6-5E49-BE14-399970742919}"/>
              </a:ext>
            </a:extLst>
          </p:cNvPr>
          <p:cNvSpPr/>
          <p:nvPr/>
        </p:nvSpPr>
        <p:spPr>
          <a:xfrm>
            <a:off x="2916943" y="3370598"/>
            <a:ext cx="1199793" cy="10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清晰定义企业的生存意义，可以在企业内部树立共同的终极责任</a:t>
            </a:r>
          </a:p>
        </p:txBody>
      </p:sp>
      <p:sp>
        <p:nvSpPr>
          <p:cNvPr id="115" name="Rectangle 29">
            <a:extLst>
              <a:ext uri="{FF2B5EF4-FFF2-40B4-BE49-F238E27FC236}">
                <a16:creationId xmlns:a16="http://schemas.microsoft.com/office/drawing/2014/main" id="{FE1CDF1E-44D6-7A4F-A35C-F479A66D00A1}"/>
              </a:ext>
            </a:extLst>
          </p:cNvPr>
          <p:cNvSpPr/>
          <p:nvPr/>
        </p:nvSpPr>
        <p:spPr>
          <a:xfrm>
            <a:off x="4723020" y="3370598"/>
            <a:ext cx="1199793" cy="10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清晰定义企业的生存意义，可以在企业内部树立共同的终极责任</a:t>
            </a:r>
          </a:p>
        </p:txBody>
      </p:sp>
      <p:sp>
        <p:nvSpPr>
          <p:cNvPr id="116" name="Rectangle 29">
            <a:extLst>
              <a:ext uri="{FF2B5EF4-FFF2-40B4-BE49-F238E27FC236}">
                <a16:creationId xmlns:a16="http://schemas.microsoft.com/office/drawing/2014/main" id="{0225C506-2201-BE47-8C9D-5CA25BB9B9D0}"/>
              </a:ext>
            </a:extLst>
          </p:cNvPr>
          <p:cNvSpPr/>
          <p:nvPr/>
        </p:nvSpPr>
        <p:spPr>
          <a:xfrm>
            <a:off x="6515892" y="3370598"/>
            <a:ext cx="1199793" cy="10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清晰定义企业的生存意义，可以在企业内部树立共同的终极责任</a:t>
            </a:r>
          </a:p>
        </p:txBody>
      </p:sp>
      <p:sp>
        <p:nvSpPr>
          <p:cNvPr id="117" name="Rectangle 29">
            <a:extLst>
              <a:ext uri="{FF2B5EF4-FFF2-40B4-BE49-F238E27FC236}">
                <a16:creationId xmlns:a16="http://schemas.microsoft.com/office/drawing/2014/main" id="{EEA439BD-B4A1-6745-9C10-9018AEDB3FE9}"/>
              </a:ext>
            </a:extLst>
          </p:cNvPr>
          <p:cNvSpPr/>
          <p:nvPr/>
        </p:nvSpPr>
        <p:spPr>
          <a:xfrm>
            <a:off x="8314950" y="3370598"/>
            <a:ext cx="1199793" cy="10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清晰定义企业的生存意义，可以在企业内部树立共同的终极责任</a:t>
            </a:r>
          </a:p>
        </p:txBody>
      </p:sp>
      <p:sp>
        <p:nvSpPr>
          <p:cNvPr id="118" name="Rectangle 29">
            <a:extLst>
              <a:ext uri="{FF2B5EF4-FFF2-40B4-BE49-F238E27FC236}">
                <a16:creationId xmlns:a16="http://schemas.microsoft.com/office/drawing/2014/main" id="{356DAAF9-FB89-C445-88D9-A105530E3AD3}"/>
              </a:ext>
            </a:extLst>
          </p:cNvPr>
          <p:cNvSpPr/>
          <p:nvPr/>
        </p:nvSpPr>
        <p:spPr>
          <a:xfrm>
            <a:off x="10114009" y="3370598"/>
            <a:ext cx="1199793" cy="10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清晰定义企业的生存意义，可以在企业内部树立共同的终极责任</a:t>
            </a:r>
          </a:p>
        </p:txBody>
      </p:sp>
      <p:sp>
        <p:nvSpPr>
          <p:cNvPr id="119" name="TextBox 7">
            <a:extLst>
              <a:ext uri="{FF2B5EF4-FFF2-40B4-BE49-F238E27FC236}">
                <a16:creationId xmlns:a16="http://schemas.microsoft.com/office/drawing/2014/main" id="{32460F13-4E59-BC45-BD32-7BA01A18239E}"/>
              </a:ext>
            </a:extLst>
          </p:cNvPr>
          <p:cNvSpPr txBox="1"/>
          <p:nvPr/>
        </p:nvSpPr>
        <p:spPr>
          <a:xfrm>
            <a:off x="877275" y="51259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理念体系基本內容</a:t>
            </a:r>
          </a:p>
        </p:txBody>
      </p:sp>
      <p:sp>
        <p:nvSpPr>
          <p:cNvPr id="120" name="Google Shape;86;p19">
            <a:extLst>
              <a:ext uri="{FF2B5EF4-FFF2-40B4-BE49-F238E27FC236}">
                <a16:creationId xmlns:a16="http://schemas.microsoft.com/office/drawing/2014/main" id="{0354C9E3-0FF4-9042-9169-106C1D55A27C}"/>
              </a:ext>
            </a:extLst>
          </p:cNvPr>
          <p:cNvSpPr txBox="1"/>
          <p:nvPr/>
        </p:nvSpPr>
        <p:spPr>
          <a:xfrm>
            <a:off x="954497" y="4691667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121" name="TextBox 24">
            <a:extLst>
              <a:ext uri="{FF2B5EF4-FFF2-40B4-BE49-F238E27FC236}">
                <a16:creationId xmlns:a16="http://schemas.microsoft.com/office/drawing/2014/main" id="{61B55C67-3C67-4E4C-9760-DDA4CF21DB3C}"/>
              </a:ext>
            </a:extLst>
          </p:cNvPr>
          <p:cNvSpPr txBox="1"/>
          <p:nvPr/>
        </p:nvSpPr>
        <p:spPr>
          <a:xfrm>
            <a:off x="5449193" y="4714196"/>
            <a:ext cx="5461994" cy="109695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企业使命是一个企业存在的理由。一个有效的使命告诉企业内部的员工和社会大众，除了赚钱以外，我存在的价值和存在的意义还有什么，它更多地体现了企业存在的理想主义动机。</a:t>
            </a:r>
          </a:p>
          <a:p>
            <a:pPr lvl="0" defTabSz="1217930">
              <a:lnSpc>
                <a:spcPts val="2000"/>
              </a:lnSpc>
              <a:defRPr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86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3">
            <a:extLst>
              <a:ext uri="{FF2B5EF4-FFF2-40B4-BE49-F238E27FC236}">
                <a16:creationId xmlns:a16="http://schemas.microsoft.com/office/drawing/2014/main" id="{F5C32605-DB62-1E42-9EA6-1CD6AED12025}"/>
              </a:ext>
            </a:extLst>
          </p:cNvPr>
          <p:cNvSpPr/>
          <p:nvPr/>
        </p:nvSpPr>
        <p:spPr>
          <a:xfrm rot="10800000" flipH="1">
            <a:off x="7471027" y="0"/>
            <a:ext cx="4720975" cy="3778812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D81921-B0E7-2A42-AE0E-825554FFCDC6}"/>
              </a:ext>
            </a:extLst>
          </p:cNvPr>
          <p:cNvSpPr/>
          <p:nvPr/>
        </p:nvSpPr>
        <p:spPr>
          <a:xfrm>
            <a:off x="4217670" y="1266585"/>
            <a:ext cx="7665984" cy="46884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" name="Freeform: Shape 3">
            <a:extLst>
              <a:ext uri="{FF2B5EF4-FFF2-40B4-BE49-F238E27FC236}">
                <a16:creationId xmlns:a16="http://schemas.microsoft.com/office/drawing/2014/main" id="{D9376321-BB03-124B-B6C5-06DA36CC9C69}"/>
              </a:ext>
            </a:extLst>
          </p:cNvPr>
          <p:cNvSpPr/>
          <p:nvPr/>
        </p:nvSpPr>
        <p:spPr>
          <a:xfrm flipH="1">
            <a:off x="-2" y="4686300"/>
            <a:ext cx="2713165" cy="2171700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9865E9E8-8F41-1140-84DC-9593F4B80126}"/>
              </a:ext>
            </a:extLst>
          </p:cNvPr>
          <p:cNvSpPr/>
          <p:nvPr/>
        </p:nvSpPr>
        <p:spPr>
          <a:xfrm rot="16200000" flipH="1">
            <a:off x="10807931" y="5473932"/>
            <a:ext cx="1305098" cy="1463041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2">
                  <a:alpha val="4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4" name="Group 63">
            <a:extLst>
              <a:ext uri="{FF2B5EF4-FFF2-40B4-BE49-F238E27FC236}">
                <a16:creationId xmlns:a16="http://schemas.microsoft.com/office/drawing/2014/main" id="{9A515542-4513-9042-9719-B709E0E7C2D6}"/>
              </a:ext>
            </a:extLst>
          </p:cNvPr>
          <p:cNvGrpSpPr/>
          <p:nvPr/>
        </p:nvGrpSpPr>
        <p:grpSpPr>
          <a:xfrm>
            <a:off x="787675" y="534687"/>
            <a:ext cx="1572812" cy="260996"/>
            <a:chOff x="9689075" y="259789"/>
            <a:chExt cx="1572812" cy="260996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grpSp>
          <p:nvGrpSpPr>
            <p:cNvPr id="5" name="Group 64">
              <a:extLst>
                <a:ext uri="{FF2B5EF4-FFF2-40B4-BE49-F238E27FC236}">
                  <a16:creationId xmlns:a16="http://schemas.microsoft.com/office/drawing/2014/main" id="{2A1E0A42-9CB7-9F42-9887-81D8C8F20891}"/>
                </a:ext>
              </a:extLst>
            </p:cNvPr>
            <p:cNvGrpSpPr/>
            <p:nvPr/>
          </p:nvGrpSpPr>
          <p:grpSpPr>
            <a:xfrm>
              <a:off x="9689075" y="259789"/>
              <a:ext cx="1572812" cy="260996"/>
              <a:chOff x="9689075" y="259789"/>
              <a:chExt cx="1572812" cy="260996"/>
            </a:xfrm>
            <a:grpFill/>
          </p:grpSpPr>
          <p:sp>
            <p:nvSpPr>
              <p:cNvPr id="7" name="Rectangle: Rounded Corners 71">
                <a:extLst>
                  <a:ext uri="{FF2B5EF4-FFF2-40B4-BE49-F238E27FC236}">
                    <a16:creationId xmlns:a16="http://schemas.microsoft.com/office/drawing/2014/main" id="{152C3137-CA93-3E4C-902F-A72AE68CC88F}"/>
                  </a:ext>
                </a:extLst>
              </p:cNvPr>
              <p:cNvSpPr/>
              <p:nvPr/>
            </p:nvSpPr>
            <p:spPr>
              <a:xfrm>
                <a:off x="10246735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8" name="Oval 72">
                <a:extLst>
                  <a:ext uri="{FF2B5EF4-FFF2-40B4-BE49-F238E27FC236}">
                    <a16:creationId xmlns:a16="http://schemas.microsoft.com/office/drawing/2014/main" id="{E8251598-90FE-5744-8B1A-1141E4B9ACDC}"/>
                  </a:ext>
                </a:extLst>
              </p:cNvPr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7831420-022B-C441-8007-934F93C743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4396" y="372320"/>
              <a:ext cx="32470" cy="32470"/>
            </a:xfrm>
            <a:custGeom>
              <a:avLst/>
              <a:gdLst>
                <a:gd name="T0" fmla="*/ 739 w 739"/>
                <a:gd name="T1" fmla="*/ 258 h 739"/>
                <a:gd name="T2" fmla="*/ 480 w 739"/>
                <a:gd name="T3" fmla="*/ 258 h 739"/>
                <a:gd name="T4" fmla="*/ 480 w 739"/>
                <a:gd name="T5" fmla="*/ 0 h 739"/>
                <a:gd name="T6" fmla="*/ 258 w 739"/>
                <a:gd name="T7" fmla="*/ 0 h 739"/>
                <a:gd name="T8" fmla="*/ 258 w 739"/>
                <a:gd name="T9" fmla="*/ 258 h 739"/>
                <a:gd name="T10" fmla="*/ 0 w 739"/>
                <a:gd name="T11" fmla="*/ 258 h 739"/>
                <a:gd name="T12" fmla="*/ 0 w 739"/>
                <a:gd name="T13" fmla="*/ 480 h 739"/>
                <a:gd name="T14" fmla="*/ 258 w 739"/>
                <a:gd name="T15" fmla="*/ 480 h 739"/>
                <a:gd name="T16" fmla="*/ 258 w 739"/>
                <a:gd name="T17" fmla="*/ 739 h 739"/>
                <a:gd name="T18" fmla="*/ 480 w 739"/>
                <a:gd name="T19" fmla="*/ 739 h 739"/>
                <a:gd name="T20" fmla="*/ 480 w 739"/>
                <a:gd name="T21" fmla="*/ 480 h 739"/>
                <a:gd name="T22" fmla="*/ 739 w 739"/>
                <a:gd name="T23" fmla="*/ 480 h 739"/>
                <a:gd name="T24" fmla="*/ 739 w 739"/>
                <a:gd name="T25" fmla="*/ 25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739">
                  <a:moveTo>
                    <a:pt x="739" y="258"/>
                  </a:moveTo>
                  <a:lnTo>
                    <a:pt x="480" y="258"/>
                  </a:lnTo>
                  <a:lnTo>
                    <a:pt x="480" y="0"/>
                  </a:lnTo>
                  <a:lnTo>
                    <a:pt x="258" y="0"/>
                  </a:lnTo>
                  <a:lnTo>
                    <a:pt x="258" y="258"/>
                  </a:lnTo>
                  <a:lnTo>
                    <a:pt x="0" y="258"/>
                  </a:lnTo>
                  <a:lnTo>
                    <a:pt x="0" y="480"/>
                  </a:lnTo>
                  <a:lnTo>
                    <a:pt x="258" y="480"/>
                  </a:lnTo>
                  <a:lnTo>
                    <a:pt x="258" y="739"/>
                  </a:lnTo>
                  <a:lnTo>
                    <a:pt x="480" y="739"/>
                  </a:lnTo>
                  <a:lnTo>
                    <a:pt x="480" y="480"/>
                  </a:lnTo>
                  <a:lnTo>
                    <a:pt x="739" y="480"/>
                  </a:lnTo>
                  <a:lnTo>
                    <a:pt x="73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4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0" name="TextBox 24">
            <a:extLst>
              <a:ext uri="{FF2B5EF4-FFF2-40B4-BE49-F238E27FC236}">
                <a16:creationId xmlns:a16="http://schemas.microsoft.com/office/drawing/2014/main" id="{ECE46E82-2DA0-7840-88A0-6A51957736C4}"/>
              </a:ext>
            </a:extLst>
          </p:cNvPr>
          <p:cNvSpPr txBox="1"/>
          <p:nvPr/>
        </p:nvSpPr>
        <p:spPr>
          <a:xfrm>
            <a:off x="5643212" y="4261781"/>
            <a:ext cx="5032817" cy="11678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以文明取胜的群体竞争意识。企业内通过物体布局所传达的感觉氛围，企业成员与客户及其他外界成员的交往方式。员工恪守的经营宗旨、价值观念和道德行为准则的综合反映</a:t>
            </a:r>
          </a:p>
          <a:p>
            <a:pPr lvl="0" defTabSz="1217930">
              <a:lnSpc>
                <a:spcPct val="150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BA28198F-F5B3-914B-8174-1731EB60A488}"/>
              </a:ext>
            </a:extLst>
          </p:cNvPr>
          <p:cNvSpPr txBox="1"/>
          <p:nvPr/>
        </p:nvSpPr>
        <p:spPr>
          <a:xfrm>
            <a:off x="5643212" y="2000515"/>
            <a:ext cx="366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altLang="zh-CN" sz="5400" b="1" dirty="0">
                <a:solidFill>
                  <a:schemeClr val="bg1">
                    <a:lumMod val="8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REPORT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681511F8-1590-9D46-9445-29B08F73BC7B}"/>
              </a:ext>
            </a:extLst>
          </p:cNvPr>
          <p:cNvSpPr txBox="1"/>
          <p:nvPr/>
        </p:nvSpPr>
        <p:spPr>
          <a:xfrm>
            <a:off x="5643212" y="3053419"/>
            <a:ext cx="6111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540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思源黑体" panose="020B0500000000000000" pitchFamily="34" charset="-122"/>
              </a:rPr>
              <a:t>谢谢观看</a:t>
            </a:r>
            <a:endParaRPr kumimoji="0" lang="zh-CN" altLang="en-US" sz="540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7" name="椭圆 12">
            <a:extLst>
              <a:ext uri="{FF2B5EF4-FFF2-40B4-BE49-F238E27FC236}">
                <a16:creationId xmlns:a16="http://schemas.microsoft.com/office/drawing/2014/main" id="{A690EEF3-246D-1E4C-AD9C-1845A212AA97}"/>
              </a:ext>
            </a:extLst>
          </p:cNvPr>
          <p:cNvSpPr/>
          <p:nvPr/>
        </p:nvSpPr>
        <p:spPr>
          <a:xfrm>
            <a:off x="3500788" y="2898038"/>
            <a:ext cx="1425542" cy="142554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8" name="Freeform 73">
            <a:extLst>
              <a:ext uri="{FF2B5EF4-FFF2-40B4-BE49-F238E27FC236}">
                <a16:creationId xmlns:a16="http://schemas.microsoft.com/office/drawing/2014/main" id="{8A36F86B-03E2-1945-A672-C57CF137FB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84796" y="3350038"/>
            <a:ext cx="457526" cy="521540"/>
          </a:xfrm>
          <a:custGeom>
            <a:avLst/>
            <a:gdLst>
              <a:gd name="T0" fmla="*/ 191 w 205"/>
              <a:gd name="T1" fmla="*/ 37 h 234"/>
              <a:gd name="T2" fmla="*/ 182 w 205"/>
              <a:gd name="T3" fmla="*/ 10 h 234"/>
              <a:gd name="T4" fmla="*/ 168 w 205"/>
              <a:gd name="T5" fmla="*/ 0 h 234"/>
              <a:gd name="T6" fmla="*/ 37 w 205"/>
              <a:gd name="T7" fmla="*/ 0 h 234"/>
              <a:gd name="T8" fmla="*/ 23 w 205"/>
              <a:gd name="T9" fmla="*/ 10 h 234"/>
              <a:gd name="T10" fmla="*/ 14 w 205"/>
              <a:gd name="T11" fmla="*/ 37 h 234"/>
              <a:gd name="T12" fmla="*/ 0 w 205"/>
              <a:gd name="T13" fmla="*/ 51 h 234"/>
              <a:gd name="T14" fmla="*/ 0 w 205"/>
              <a:gd name="T15" fmla="*/ 73 h 234"/>
              <a:gd name="T16" fmla="*/ 15 w 205"/>
              <a:gd name="T17" fmla="*/ 88 h 234"/>
              <a:gd name="T18" fmla="*/ 22 w 205"/>
              <a:gd name="T19" fmla="*/ 88 h 234"/>
              <a:gd name="T20" fmla="*/ 22 w 205"/>
              <a:gd name="T21" fmla="*/ 89 h 234"/>
              <a:gd name="T22" fmla="*/ 37 w 205"/>
              <a:gd name="T23" fmla="*/ 221 h 234"/>
              <a:gd name="T24" fmla="*/ 51 w 205"/>
              <a:gd name="T25" fmla="*/ 234 h 234"/>
              <a:gd name="T26" fmla="*/ 153 w 205"/>
              <a:gd name="T27" fmla="*/ 234 h 234"/>
              <a:gd name="T28" fmla="*/ 168 w 205"/>
              <a:gd name="T29" fmla="*/ 221 h 234"/>
              <a:gd name="T30" fmla="*/ 183 w 205"/>
              <a:gd name="T31" fmla="*/ 89 h 234"/>
              <a:gd name="T32" fmla="*/ 182 w 205"/>
              <a:gd name="T33" fmla="*/ 88 h 234"/>
              <a:gd name="T34" fmla="*/ 190 w 205"/>
              <a:gd name="T35" fmla="*/ 88 h 234"/>
              <a:gd name="T36" fmla="*/ 205 w 205"/>
              <a:gd name="T37" fmla="*/ 73 h 234"/>
              <a:gd name="T38" fmla="*/ 205 w 205"/>
              <a:gd name="T39" fmla="*/ 51 h 234"/>
              <a:gd name="T40" fmla="*/ 191 w 205"/>
              <a:gd name="T41" fmla="*/ 37 h 234"/>
              <a:gd name="T42" fmla="*/ 37 w 205"/>
              <a:gd name="T43" fmla="*/ 14 h 234"/>
              <a:gd name="T44" fmla="*/ 168 w 205"/>
              <a:gd name="T45" fmla="*/ 14 h 234"/>
              <a:gd name="T46" fmla="*/ 175 w 205"/>
              <a:gd name="T47" fmla="*/ 36 h 234"/>
              <a:gd name="T48" fmla="*/ 29 w 205"/>
              <a:gd name="T49" fmla="*/ 36 h 234"/>
              <a:gd name="T50" fmla="*/ 37 w 205"/>
              <a:gd name="T51" fmla="*/ 14 h 234"/>
              <a:gd name="T52" fmla="*/ 51 w 205"/>
              <a:gd name="T53" fmla="*/ 219 h 234"/>
              <a:gd name="T54" fmla="*/ 49 w 205"/>
              <a:gd name="T55" fmla="*/ 197 h 234"/>
              <a:gd name="T56" fmla="*/ 156 w 205"/>
              <a:gd name="T57" fmla="*/ 197 h 234"/>
              <a:gd name="T58" fmla="*/ 153 w 205"/>
              <a:gd name="T59" fmla="*/ 219 h 234"/>
              <a:gd name="T60" fmla="*/ 51 w 205"/>
              <a:gd name="T61" fmla="*/ 219 h 234"/>
              <a:gd name="T62" fmla="*/ 157 w 205"/>
              <a:gd name="T63" fmla="*/ 190 h 234"/>
              <a:gd name="T64" fmla="*/ 48 w 205"/>
              <a:gd name="T65" fmla="*/ 190 h 234"/>
              <a:gd name="T66" fmla="*/ 40 w 205"/>
              <a:gd name="T67" fmla="*/ 117 h 234"/>
              <a:gd name="T68" fmla="*/ 165 w 205"/>
              <a:gd name="T69" fmla="*/ 117 h 234"/>
              <a:gd name="T70" fmla="*/ 157 w 205"/>
              <a:gd name="T71" fmla="*/ 190 h 234"/>
              <a:gd name="T72" fmla="*/ 166 w 205"/>
              <a:gd name="T73" fmla="*/ 109 h 234"/>
              <a:gd name="T74" fmla="*/ 39 w 205"/>
              <a:gd name="T75" fmla="*/ 109 h 234"/>
              <a:gd name="T76" fmla="*/ 37 w 205"/>
              <a:gd name="T77" fmla="*/ 88 h 234"/>
              <a:gd name="T78" fmla="*/ 168 w 205"/>
              <a:gd name="T79" fmla="*/ 88 h 234"/>
              <a:gd name="T80" fmla="*/ 166 w 205"/>
              <a:gd name="T81" fmla="*/ 109 h 234"/>
              <a:gd name="T82" fmla="*/ 190 w 205"/>
              <a:gd name="T83" fmla="*/ 73 h 234"/>
              <a:gd name="T84" fmla="*/ 15 w 205"/>
              <a:gd name="T85" fmla="*/ 73 h 234"/>
              <a:gd name="T86" fmla="*/ 15 w 205"/>
              <a:gd name="T87" fmla="*/ 51 h 234"/>
              <a:gd name="T88" fmla="*/ 190 w 205"/>
              <a:gd name="T89" fmla="*/ 51 h 234"/>
              <a:gd name="T90" fmla="*/ 190 w 205"/>
              <a:gd name="T91" fmla="*/ 7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5" h="234">
                <a:moveTo>
                  <a:pt x="191" y="37"/>
                </a:moveTo>
                <a:cubicBezTo>
                  <a:pt x="182" y="10"/>
                  <a:pt x="182" y="10"/>
                  <a:pt x="182" y="10"/>
                </a:cubicBezTo>
                <a:cubicBezTo>
                  <a:pt x="180" y="4"/>
                  <a:pt x="174" y="0"/>
                  <a:pt x="16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0" y="0"/>
                  <a:pt x="25" y="4"/>
                  <a:pt x="23" y="10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2" y="88"/>
                  <a:pt x="22" y="89"/>
                  <a:pt x="22" y="89"/>
                </a:cubicBezTo>
                <a:cubicBezTo>
                  <a:pt x="37" y="221"/>
                  <a:pt x="37" y="221"/>
                  <a:pt x="37" y="221"/>
                </a:cubicBezTo>
                <a:cubicBezTo>
                  <a:pt x="37" y="228"/>
                  <a:pt x="44" y="234"/>
                  <a:pt x="51" y="234"/>
                </a:cubicBezTo>
                <a:cubicBezTo>
                  <a:pt x="153" y="234"/>
                  <a:pt x="153" y="234"/>
                  <a:pt x="153" y="234"/>
                </a:cubicBezTo>
                <a:cubicBezTo>
                  <a:pt x="161" y="234"/>
                  <a:pt x="167" y="228"/>
                  <a:pt x="168" y="221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2" y="88"/>
                  <a:pt x="182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8" y="88"/>
                  <a:pt x="205" y="81"/>
                  <a:pt x="205" y="73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43"/>
                  <a:pt x="198" y="37"/>
                  <a:pt x="191" y="37"/>
                </a:cubicBezTo>
                <a:close/>
                <a:moveTo>
                  <a:pt x="37" y="14"/>
                </a:moveTo>
                <a:cubicBezTo>
                  <a:pt x="168" y="14"/>
                  <a:pt x="168" y="14"/>
                  <a:pt x="168" y="14"/>
                </a:cubicBezTo>
                <a:cubicBezTo>
                  <a:pt x="175" y="36"/>
                  <a:pt x="175" y="36"/>
                  <a:pt x="175" y="36"/>
                </a:cubicBezTo>
                <a:cubicBezTo>
                  <a:pt x="29" y="36"/>
                  <a:pt x="29" y="36"/>
                  <a:pt x="29" y="36"/>
                </a:cubicBezTo>
                <a:lnTo>
                  <a:pt x="37" y="14"/>
                </a:lnTo>
                <a:close/>
                <a:moveTo>
                  <a:pt x="51" y="219"/>
                </a:moveTo>
                <a:cubicBezTo>
                  <a:pt x="49" y="197"/>
                  <a:pt x="49" y="197"/>
                  <a:pt x="49" y="197"/>
                </a:cubicBezTo>
                <a:cubicBezTo>
                  <a:pt x="156" y="197"/>
                  <a:pt x="156" y="197"/>
                  <a:pt x="156" y="197"/>
                </a:cubicBezTo>
                <a:cubicBezTo>
                  <a:pt x="153" y="219"/>
                  <a:pt x="153" y="219"/>
                  <a:pt x="153" y="219"/>
                </a:cubicBezTo>
                <a:lnTo>
                  <a:pt x="51" y="219"/>
                </a:lnTo>
                <a:close/>
                <a:moveTo>
                  <a:pt x="157" y="190"/>
                </a:moveTo>
                <a:cubicBezTo>
                  <a:pt x="48" y="190"/>
                  <a:pt x="48" y="190"/>
                  <a:pt x="48" y="190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165" y="117"/>
                  <a:pt x="165" y="117"/>
                  <a:pt x="165" y="117"/>
                </a:cubicBezTo>
                <a:lnTo>
                  <a:pt x="157" y="190"/>
                </a:lnTo>
                <a:close/>
                <a:moveTo>
                  <a:pt x="166" y="109"/>
                </a:moveTo>
                <a:cubicBezTo>
                  <a:pt x="39" y="109"/>
                  <a:pt x="39" y="109"/>
                  <a:pt x="39" y="109"/>
                </a:cubicBezTo>
                <a:cubicBezTo>
                  <a:pt x="37" y="88"/>
                  <a:pt x="37" y="88"/>
                  <a:pt x="37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6" y="109"/>
                </a:lnTo>
                <a:close/>
                <a:moveTo>
                  <a:pt x="190" y="73"/>
                </a:moveTo>
                <a:cubicBezTo>
                  <a:pt x="15" y="73"/>
                  <a:pt x="15" y="73"/>
                  <a:pt x="15" y="73"/>
                </a:cubicBezTo>
                <a:cubicBezTo>
                  <a:pt x="15" y="51"/>
                  <a:pt x="15" y="51"/>
                  <a:pt x="15" y="51"/>
                </a:cubicBezTo>
                <a:cubicBezTo>
                  <a:pt x="190" y="51"/>
                  <a:pt x="190" y="51"/>
                  <a:pt x="190" y="51"/>
                </a:cubicBezTo>
                <a:lnTo>
                  <a:pt x="190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E4139D61-21B0-3C4C-A517-7A0682BDE0DF}"/>
              </a:ext>
            </a:extLst>
          </p:cNvPr>
          <p:cNvSpPr txBox="1"/>
          <p:nvPr/>
        </p:nvSpPr>
        <p:spPr>
          <a:xfrm>
            <a:off x="443587" y="3053419"/>
            <a:ext cx="278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5400" spc="600" noProof="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思源黑体" panose="020B0500000000000000" pitchFamily="34" charset="-122"/>
              </a:rPr>
              <a:t>2020</a:t>
            </a:r>
            <a:endParaRPr kumimoji="0" lang="zh-CN" altLang="en-US" sz="5400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</a:gra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74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10" grpId="0"/>
      <p:bldP spid="11" grpId="0"/>
      <p:bldP spid="12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D4FBC2A-EC6F-E442-8688-D8ECF8BC9000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10" name="椭圆 15">
              <a:extLst>
                <a:ext uri="{FF2B5EF4-FFF2-40B4-BE49-F238E27FC236}">
                  <a16:creationId xmlns:a16="http://schemas.microsoft.com/office/drawing/2014/main" id="{756FF980-F2B4-1341-A207-4AF1F7307E62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57CF67-EC4B-074B-8355-97CA2EDC338D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2" name="组合 13">
                <a:extLst>
                  <a:ext uri="{FF2B5EF4-FFF2-40B4-BE49-F238E27FC236}">
                    <a16:creationId xmlns:a16="http://schemas.microsoft.com/office/drawing/2014/main" id="{5E42331A-86ED-5441-9307-7994C79EC321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3" name="任意多边形: 形状 14">
                  <a:extLst>
                    <a:ext uri="{FF2B5EF4-FFF2-40B4-BE49-F238E27FC236}">
                      <a16:creationId xmlns:a16="http://schemas.microsoft.com/office/drawing/2014/main" id="{FABE0B1C-EF14-D140-A1C2-2BCC86881634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4" name="椭圆 11">
                  <a:extLst>
                    <a:ext uri="{FF2B5EF4-FFF2-40B4-BE49-F238E27FC236}">
                      <a16:creationId xmlns:a16="http://schemas.microsoft.com/office/drawing/2014/main" id="{922E6EC0-5D65-8840-944B-1BE46802017B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</p:grpSp>
          <p:sp>
            <p:nvSpPr>
              <p:cNvPr id="7" name="任意多边形 7">
                <a:extLst>
                  <a:ext uri="{FF2B5EF4-FFF2-40B4-BE49-F238E27FC236}">
                    <a16:creationId xmlns:a16="http://schemas.microsoft.com/office/drawing/2014/main" id="{FA283521-45AC-4C4E-B214-D4069206F5C2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8" name="椭圆 10">
                <a:extLst>
                  <a:ext uri="{FF2B5EF4-FFF2-40B4-BE49-F238E27FC236}">
                    <a16:creationId xmlns:a16="http://schemas.microsoft.com/office/drawing/2014/main" id="{92F0E6B1-5D43-104A-BFD3-45C91DFB566F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537EB2E-8A2F-4909-A725-71F25BA43A51}"/>
              </a:ext>
            </a:extLst>
          </p:cNvPr>
          <p:cNvSpPr txBox="1">
            <a:spLocks/>
          </p:cNvSpPr>
          <p:nvPr/>
        </p:nvSpPr>
        <p:spPr>
          <a:xfrm>
            <a:off x="3089567" y="1558145"/>
            <a:ext cx="6480477" cy="39421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102" dirty="0" err="1">
                <a:solidFill>
                  <a:schemeClr val="bg2">
                    <a:lumMod val="1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感谢您支持原创设计事业，支持设计版权产品</a:t>
            </a:r>
            <a:r>
              <a:rPr lang="en-US" sz="2102" dirty="0">
                <a:solidFill>
                  <a:schemeClr val="bg2">
                    <a:lumMod val="1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！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C393C19-4775-4F87-ADBA-F7D3FF7B3301}"/>
              </a:ext>
            </a:extLst>
          </p:cNvPr>
          <p:cNvSpPr txBox="1">
            <a:spLocks/>
          </p:cNvSpPr>
          <p:nvPr/>
        </p:nvSpPr>
        <p:spPr>
          <a:xfrm>
            <a:off x="1459342" y="2169197"/>
            <a:ext cx="9694642" cy="3954613"/>
          </a:xfrm>
          <a:prstGeom prst="rect">
            <a:avLst/>
          </a:prstGeom>
        </p:spPr>
        <p:txBody>
          <a:bodyPr/>
          <a:lstStyle/>
          <a:p>
            <a:pPr marL="450536" indent="-450536" eaLnBrk="0" hangingPunct="0">
              <a:spcBef>
                <a:spcPts val="1577"/>
              </a:spcBef>
              <a:buFont typeface="Arial" pitchFamily="34" charset="0"/>
              <a:buChar char="•"/>
              <a:defRPr/>
            </a:pPr>
            <a:r>
              <a:rPr lang="en-US" sz="1445" dirty="0" err="1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感谢您下载千图网</a:t>
            </a:r>
            <a:r>
              <a:rPr lang="zh-CN" alt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原创</a:t>
            </a:r>
            <a:r>
              <a:rPr lang="en-US" altLang="zh-CN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PPT</a:t>
            </a:r>
            <a:r>
              <a:rPr lang="zh-CN" alt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模板</a:t>
            </a:r>
            <a:r>
              <a:rPr 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，</a:t>
            </a:r>
            <a:r>
              <a:rPr lang="en-US" sz="1445" dirty="0" err="1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为了您和千图网以及原创作者的利益，请勿复制、传播、销售，否则将承担法律责任</a:t>
            </a:r>
            <a:r>
              <a:rPr 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！</a:t>
            </a:r>
          </a:p>
          <a:p>
            <a:pPr marL="450536" indent="-450536" eaLnBrk="0" hangingPunct="0">
              <a:spcBef>
                <a:spcPts val="1577"/>
              </a:spcBef>
              <a:buFont typeface="Arial" pitchFamily="34" charset="0"/>
              <a:buChar char="•"/>
              <a:defRPr/>
            </a:pPr>
            <a:r>
              <a:rPr lang="en-US" sz="1445" dirty="0" err="1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千图网将对作品进行维权，按照传播下载次数的十倍进行索取赔偿</a:t>
            </a:r>
            <a:r>
              <a:rPr lang="zh-CN" alt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金</a:t>
            </a:r>
            <a:r>
              <a:rPr 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！</a:t>
            </a:r>
          </a:p>
          <a:p>
            <a:pPr marL="450536" indent="-450536" eaLnBrk="0" hangingPunct="0">
              <a:spcBef>
                <a:spcPts val="1577"/>
              </a:spcBef>
              <a:buFont typeface="Arial" pitchFamily="34" charset="0"/>
              <a:buChar char="•"/>
              <a:defRPr/>
            </a:pPr>
            <a:r>
              <a:rPr 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1、千图网网站出售的PPT模版是免版税类（RF：Royalty-free）正版受《中华人民共和国著作法》和《世界版权公约》的保护，作品的所有权、版权和著作权归千图网所有，您下载的是PPT模版素材使用权。</a:t>
            </a:r>
          </a:p>
          <a:p>
            <a:pPr marL="450536" indent="-450536" eaLnBrk="0" hangingPunct="0">
              <a:spcBef>
                <a:spcPts val="1577"/>
              </a:spcBef>
              <a:buFont typeface="Arial" pitchFamily="34" charset="0"/>
              <a:buChar char="•"/>
              <a:defRPr/>
            </a:pPr>
            <a:r>
              <a:rPr 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2、不得将千图网的PPT模版、PPT素材，本身用于再出售，或者出租、出借、转让、分销、发布或者作为礼物供他人使用，不得转授权、出卖、转让本协议或本协议中的权利。</a:t>
            </a:r>
          </a:p>
          <a:p>
            <a:pPr marL="450536" indent="-450536" eaLnBrk="0" hangingPunct="0">
              <a:spcBef>
                <a:spcPts val="1577"/>
              </a:spcBef>
              <a:buFont typeface="Arial" pitchFamily="34" charset="0"/>
              <a:buChar char="•"/>
              <a:defRPr/>
            </a:pPr>
            <a:r>
              <a:rPr 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3、禁止把作品纳入商标或服务标记。</a:t>
            </a:r>
          </a:p>
          <a:p>
            <a:pPr marL="450536" indent="-450536" eaLnBrk="0" hangingPunct="0">
              <a:spcBef>
                <a:spcPts val="1577"/>
              </a:spcBef>
              <a:buFont typeface="Arial" pitchFamily="34" charset="0"/>
              <a:buChar char="•"/>
              <a:defRPr/>
            </a:pPr>
            <a:r>
              <a:rPr 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4、禁止用户用下载格式在网上传播作品。</a:t>
            </a:r>
            <a:r>
              <a:rPr lang="en-US" sz="1445" dirty="0" err="1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或者作品可以让第三方单独付费或共享免费下载、或通过转移电话服务系统传播</a:t>
            </a:r>
            <a:r>
              <a:rPr lang="en-US" sz="1445" dirty="0">
                <a:solidFill>
                  <a:schemeClr val="bg1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。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36A0B5D-E78D-499D-BD3F-37D8DA7B0586}"/>
              </a:ext>
            </a:extLst>
          </p:cNvPr>
          <p:cNvSpPr txBox="1">
            <a:spLocks/>
          </p:cNvSpPr>
          <p:nvPr/>
        </p:nvSpPr>
        <p:spPr bwMode="auto">
          <a:xfrm>
            <a:off x="3983807" y="742775"/>
            <a:ext cx="4446096" cy="6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3217" rIns="0" bIns="53217" numCol="1" anchor="t" anchorCtr="0" compatLnSpc="1">
            <a:prstTxWarp prst="textNoShape">
              <a:avLst/>
            </a:prstTxWarp>
          </a:bodyPr>
          <a:lstStyle/>
          <a:p>
            <a:pPr algn="ctr" defTabSz="1201430" eaLnBrk="0" fontAlgn="base" hangingPunct="0">
              <a:spcAft>
                <a:spcPct val="0"/>
              </a:spcAft>
              <a:defRPr/>
            </a:pPr>
            <a:r>
              <a:rPr lang="en-US" sz="4599" dirty="0" err="1">
                <a:solidFill>
                  <a:schemeClr val="bg2">
                    <a:lumMod val="1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版权声明</a:t>
            </a:r>
            <a:endParaRPr lang="en-US" sz="4599" dirty="0">
              <a:solidFill>
                <a:schemeClr val="bg2">
                  <a:lumMod val="1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8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7">
            <a:extLst>
              <a:ext uri="{FF2B5EF4-FFF2-40B4-BE49-F238E27FC236}">
                <a16:creationId xmlns:a16="http://schemas.microsoft.com/office/drawing/2014/main" id="{C423C2B8-459E-B649-9100-E7E30C76EEDC}"/>
              </a:ext>
            </a:extLst>
          </p:cNvPr>
          <p:cNvSpPr/>
          <p:nvPr/>
        </p:nvSpPr>
        <p:spPr>
          <a:xfrm rot="10800000">
            <a:off x="0" y="5468381"/>
            <a:ext cx="12191999" cy="1391685"/>
          </a:xfrm>
          <a:custGeom>
            <a:avLst/>
            <a:gdLst>
              <a:gd name="connsiteX0" fmla="*/ 0 w 12191999"/>
              <a:gd name="connsiteY0" fmla="*/ 0 h 5060581"/>
              <a:gd name="connsiteX1" fmla="*/ 5486400 w 12191999"/>
              <a:gd name="connsiteY1" fmla="*/ 0 h 5060581"/>
              <a:gd name="connsiteX2" fmla="*/ 5486400 w 12191999"/>
              <a:gd name="connsiteY2" fmla="*/ 1 h 5060581"/>
              <a:gd name="connsiteX3" fmla="*/ 12191999 w 12191999"/>
              <a:gd name="connsiteY3" fmla="*/ 1 h 5060581"/>
              <a:gd name="connsiteX4" fmla="*/ 12191999 w 12191999"/>
              <a:gd name="connsiteY4" fmla="*/ 4787035 h 5060581"/>
              <a:gd name="connsiteX5" fmla="*/ 5486399 w 12191999"/>
              <a:gd name="connsiteY5" fmla="*/ 4110699 h 5060581"/>
              <a:gd name="connsiteX6" fmla="*/ 5486399 w 12191999"/>
              <a:gd name="connsiteY6" fmla="*/ 4110699 h 5060581"/>
              <a:gd name="connsiteX7" fmla="*/ 5237095 w 12191999"/>
              <a:gd name="connsiteY7" fmla="*/ 4115165 h 5060581"/>
              <a:gd name="connsiteX8" fmla="*/ 0 w 12191999"/>
              <a:gd name="connsiteY8" fmla="*/ 4787035 h 50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060581">
                <a:moveTo>
                  <a:pt x="0" y="0"/>
                </a:moveTo>
                <a:lnTo>
                  <a:pt x="5486400" y="0"/>
                </a:lnTo>
                <a:lnTo>
                  <a:pt x="5486400" y="1"/>
                </a:lnTo>
                <a:lnTo>
                  <a:pt x="12191999" y="1"/>
                </a:lnTo>
                <a:lnTo>
                  <a:pt x="12191999" y="4787035"/>
                </a:lnTo>
                <a:cubicBezTo>
                  <a:pt x="8839199" y="5676951"/>
                  <a:pt x="8839199" y="4110699"/>
                  <a:pt x="5486399" y="4110699"/>
                </a:cubicBezTo>
                <a:lnTo>
                  <a:pt x="5486399" y="4110699"/>
                </a:lnTo>
                <a:lnTo>
                  <a:pt x="5237095" y="4115165"/>
                </a:lnTo>
                <a:cubicBezTo>
                  <a:pt x="2740521" y="4206191"/>
                  <a:pt x="2657475" y="5649141"/>
                  <a:pt x="0" y="4787035"/>
                </a:cubicBezTo>
                <a:close/>
              </a:path>
            </a:pathLst>
          </a:cu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椭圆 12">
            <a:extLst>
              <a:ext uri="{FF2B5EF4-FFF2-40B4-BE49-F238E27FC236}">
                <a16:creationId xmlns:a16="http://schemas.microsoft.com/office/drawing/2014/main" id="{D034A750-7405-B241-9198-2332E59413FD}"/>
              </a:ext>
            </a:extLst>
          </p:cNvPr>
          <p:cNvSpPr/>
          <p:nvPr/>
        </p:nvSpPr>
        <p:spPr>
          <a:xfrm>
            <a:off x="1224417" y="1614169"/>
            <a:ext cx="3164400" cy="316440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1683D3E-CBCC-F346-B5FC-66B82191CCE6}"/>
              </a:ext>
            </a:extLst>
          </p:cNvPr>
          <p:cNvSpPr/>
          <p:nvPr/>
        </p:nvSpPr>
        <p:spPr>
          <a:xfrm flipH="1" flipV="1">
            <a:off x="0" y="2823391"/>
            <a:ext cx="745958" cy="74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B3891C0-0819-934B-8786-74284AB2DC8C}"/>
              </a:ext>
            </a:extLst>
          </p:cNvPr>
          <p:cNvSpPr/>
          <p:nvPr/>
        </p:nvSpPr>
        <p:spPr>
          <a:xfrm flipH="1" flipV="1">
            <a:off x="11446042" y="2823391"/>
            <a:ext cx="745958" cy="745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70BD1A56-22EF-BF42-898F-AA0F7FF88749}"/>
              </a:ext>
            </a:extLst>
          </p:cNvPr>
          <p:cNvSpPr>
            <a:spLocks/>
          </p:cNvSpPr>
          <p:nvPr/>
        </p:nvSpPr>
        <p:spPr bwMode="auto">
          <a:xfrm rot="5400000">
            <a:off x="11658276" y="3096295"/>
            <a:ext cx="321489" cy="200149"/>
          </a:xfrm>
          <a:custGeom>
            <a:avLst/>
            <a:gdLst>
              <a:gd name="T0" fmla="*/ 167 w 334"/>
              <a:gd name="T1" fmla="*/ 0 h 206"/>
              <a:gd name="T2" fmla="*/ 195 w 334"/>
              <a:gd name="T3" fmla="*/ 12 h 206"/>
              <a:gd name="T4" fmla="*/ 318 w 334"/>
              <a:gd name="T5" fmla="*/ 134 h 206"/>
              <a:gd name="T6" fmla="*/ 318 w 334"/>
              <a:gd name="T7" fmla="*/ 191 h 206"/>
              <a:gd name="T8" fmla="*/ 261 w 334"/>
              <a:gd name="T9" fmla="*/ 191 h 206"/>
              <a:gd name="T10" fmla="*/ 167 w 334"/>
              <a:gd name="T11" fmla="*/ 96 h 206"/>
              <a:gd name="T12" fmla="*/ 73 w 334"/>
              <a:gd name="T13" fmla="*/ 191 h 206"/>
              <a:gd name="T14" fmla="*/ 16 w 334"/>
              <a:gd name="T15" fmla="*/ 191 h 206"/>
              <a:gd name="T16" fmla="*/ 16 w 334"/>
              <a:gd name="T17" fmla="*/ 134 h 206"/>
              <a:gd name="T18" fmla="*/ 139 w 334"/>
              <a:gd name="T19" fmla="*/ 12 h 206"/>
              <a:gd name="T20" fmla="*/ 167 w 334"/>
              <a:gd name="T2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206">
                <a:moveTo>
                  <a:pt x="167" y="0"/>
                </a:moveTo>
                <a:cubicBezTo>
                  <a:pt x="177" y="0"/>
                  <a:pt x="188" y="4"/>
                  <a:pt x="195" y="12"/>
                </a:cubicBezTo>
                <a:cubicBezTo>
                  <a:pt x="318" y="134"/>
                  <a:pt x="318" y="134"/>
                  <a:pt x="318" y="134"/>
                </a:cubicBezTo>
                <a:cubicBezTo>
                  <a:pt x="334" y="150"/>
                  <a:pt x="334" y="175"/>
                  <a:pt x="318" y="191"/>
                </a:cubicBezTo>
                <a:cubicBezTo>
                  <a:pt x="302" y="206"/>
                  <a:pt x="277" y="206"/>
                  <a:pt x="261" y="191"/>
                </a:cubicBezTo>
                <a:cubicBezTo>
                  <a:pt x="167" y="96"/>
                  <a:pt x="167" y="96"/>
                  <a:pt x="167" y="96"/>
                </a:cubicBezTo>
                <a:cubicBezTo>
                  <a:pt x="73" y="191"/>
                  <a:pt x="73" y="191"/>
                  <a:pt x="73" y="191"/>
                </a:cubicBezTo>
                <a:cubicBezTo>
                  <a:pt x="57" y="206"/>
                  <a:pt x="32" y="206"/>
                  <a:pt x="16" y="191"/>
                </a:cubicBezTo>
                <a:cubicBezTo>
                  <a:pt x="0" y="175"/>
                  <a:pt x="0" y="150"/>
                  <a:pt x="16" y="134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47" y="4"/>
                  <a:pt x="157" y="0"/>
                  <a:pt x="16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EBF90C59-7793-6946-B2D3-7DEB38DF6AD2}"/>
              </a:ext>
            </a:extLst>
          </p:cNvPr>
          <p:cNvSpPr>
            <a:spLocks/>
          </p:cNvSpPr>
          <p:nvPr/>
        </p:nvSpPr>
        <p:spPr bwMode="auto">
          <a:xfrm rot="16200000">
            <a:off x="183412" y="3096295"/>
            <a:ext cx="321489" cy="200149"/>
          </a:xfrm>
          <a:custGeom>
            <a:avLst/>
            <a:gdLst>
              <a:gd name="T0" fmla="*/ 167 w 334"/>
              <a:gd name="T1" fmla="*/ 0 h 206"/>
              <a:gd name="T2" fmla="*/ 195 w 334"/>
              <a:gd name="T3" fmla="*/ 12 h 206"/>
              <a:gd name="T4" fmla="*/ 318 w 334"/>
              <a:gd name="T5" fmla="*/ 134 h 206"/>
              <a:gd name="T6" fmla="*/ 318 w 334"/>
              <a:gd name="T7" fmla="*/ 191 h 206"/>
              <a:gd name="T8" fmla="*/ 261 w 334"/>
              <a:gd name="T9" fmla="*/ 191 h 206"/>
              <a:gd name="T10" fmla="*/ 167 w 334"/>
              <a:gd name="T11" fmla="*/ 96 h 206"/>
              <a:gd name="T12" fmla="*/ 73 w 334"/>
              <a:gd name="T13" fmla="*/ 191 h 206"/>
              <a:gd name="T14" fmla="*/ 16 w 334"/>
              <a:gd name="T15" fmla="*/ 191 h 206"/>
              <a:gd name="T16" fmla="*/ 16 w 334"/>
              <a:gd name="T17" fmla="*/ 134 h 206"/>
              <a:gd name="T18" fmla="*/ 139 w 334"/>
              <a:gd name="T19" fmla="*/ 12 h 206"/>
              <a:gd name="T20" fmla="*/ 167 w 334"/>
              <a:gd name="T2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206">
                <a:moveTo>
                  <a:pt x="167" y="0"/>
                </a:moveTo>
                <a:cubicBezTo>
                  <a:pt x="177" y="0"/>
                  <a:pt x="188" y="4"/>
                  <a:pt x="195" y="12"/>
                </a:cubicBezTo>
                <a:cubicBezTo>
                  <a:pt x="318" y="134"/>
                  <a:pt x="318" y="134"/>
                  <a:pt x="318" y="134"/>
                </a:cubicBezTo>
                <a:cubicBezTo>
                  <a:pt x="334" y="150"/>
                  <a:pt x="334" y="175"/>
                  <a:pt x="318" y="191"/>
                </a:cubicBezTo>
                <a:cubicBezTo>
                  <a:pt x="302" y="206"/>
                  <a:pt x="277" y="206"/>
                  <a:pt x="261" y="191"/>
                </a:cubicBezTo>
                <a:cubicBezTo>
                  <a:pt x="167" y="96"/>
                  <a:pt x="167" y="96"/>
                  <a:pt x="167" y="96"/>
                </a:cubicBezTo>
                <a:cubicBezTo>
                  <a:pt x="73" y="191"/>
                  <a:pt x="73" y="191"/>
                  <a:pt x="73" y="191"/>
                </a:cubicBezTo>
                <a:cubicBezTo>
                  <a:pt x="57" y="206"/>
                  <a:pt x="32" y="206"/>
                  <a:pt x="16" y="191"/>
                </a:cubicBezTo>
                <a:cubicBezTo>
                  <a:pt x="0" y="175"/>
                  <a:pt x="0" y="150"/>
                  <a:pt x="16" y="134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47" y="4"/>
                  <a:pt x="157" y="0"/>
                  <a:pt x="16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椭圆 10">
            <a:extLst>
              <a:ext uri="{FF2B5EF4-FFF2-40B4-BE49-F238E27FC236}">
                <a16:creationId xmlns:a16="http://schemas.microsoft.com/office/drawing/2014/main" id="{D5EEA757-D91D-5F45-ABFB-42097EDAFFF2}"/>
              </a:ext>
            </a:extLst>
          </p:cNvPr>
          <p:cNvSpPr/>
          <p:nvPr/>
        </p:nvSpPr>
        <p:spPr>
          <a:xfrm>
            <a:off x="11218304" y="772720"/>
            <a:ext cx="310818" cy="3293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椭圆 11">
            <a:extLst>
              <a:ext uri="{FF2B5EF4-FFF2-40B4-BE49-F238E27FC236}">
                <a16:creationId xmlns:a16="http://schemas.microsoft.com/office/drawing/2014/main" id="{7EF56CAE-619B-464C-A03A-BA57907BF87B}"/>
              </a:ext>
            </a:extLst>
          </p:cNvPr>
          <p:cNvSpPr/>
          <p:nvPr/>
        </p:nvSpPr>
        <p:spPr>
          <a:xfrm>
            <a:off x="919268" y="455439"/>
            <a:ext cx="761077" cy="7472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椭圆 10">
            <a:extLst>
              <a:ext uri="{FF2B5EF4-FFF2-40B4-BE49-F238E27FC236}">
                <a16:creationId xmlns:a16="http://schemas.microsoft.com/office/drawing/2014/main" id="{4A414A12-C80D-3E46-8F44-74391881D663}"/>
              </a:ext>
            </a:extLst>
          </p:cNvPr>
          <p:cNvSpPr/>
          <p:nvPr/>
        </p:nvSpPr>
        <p:spPr>
          <a:xfrm>
            <a:off x="798270" y="4995042"/>
            <a:ext cx="302110" cy="3201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0E95741-7BAF-8C4D-895B-7937DF34B010}"/>
              </a:ext>
            </a:extLst>
          </p:cNvPr>
          <p:cNvSpPr/>
          <p:nvPr/>
        </p:nvSpPr>
        <p:spPr>
          <a:xfrm>
            <a:off x="1638059" y="2298029"/>
            <a:ext cx="2446003" cy="104411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5467" b="1" spc="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目 录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19D4E96-5600-734F-AEFD-05EA36D585EB}"/>
              </a:ext>
            </a:extLst>
          </p:cNvPr>
          <p:cNvSpPr/>
          <p:nvPr/>
        </p:nvSpPr>
        <p:spPr>
          <a:xfrm>
            <a:off x="1596157" y="3261513"/>
            <a:ext cx="2592288" cy="65957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CONTENT</a:t>
            </a:r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1B619ED6-3CF8-2645-A9D7-7D5752EA4FE1}"/>
              </a:ext>
            </a:extLst>
          </p:cNvPr>
          <p:cNvSpPr/>
          <p:nvPr/>
        </p:nvSpPr>
        <p:spPr>
          <a:xfrm>
            <a:off x="4802843" y="2018263"/>
            <a:ext cx="867226" cy="867226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87CECC-63BE-2E4F-9B79-C60AD1C126CE}"/>
              </a:ext>
            </a:extLst>
          </p:cNvPr>
          <p:cNvSpPr/>
          <p:nvPr/>
        </p:nvSpPr>
        <p:spPr>
          <a:xfrm>
            <a:off x="8010574" y="2010481"/>
            <a:ext cx="867226" cy="867226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B305C0BE-33D5-2B4E-A2EB-58EC88251591}"/>
              </a:ext>
            </a:extLst>
          </p:cNvPr>
          <p:cNvSpPr txBox="1"/>
          <p:nvPr/>
        </p:nvSpPr>
        <p:spPr>
          <a:xfrm>
            <a:off x="4976905" y="22153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01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5B982C75-24D9-9F49-83DC-A1A9A9F5E5A6}"/>
              </a:ext>
            </a:extLst>
          </p:cNvPr>
          <p:cNvSpPr txBox="1"/>
          <p:nvPr/>
        </p:nvSpPr>
        <p:spPr>
          <a:xfrm>
            <a:off x="8184635" y="220712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DDB3645B-04A3-9141-9415-0D6D278A17AE}"/>
              </a:ext>
            </a:extLst>
          </p:cNvPr>
          <p:cNvSpPr/>
          <p:nvPr/>
        </p:nvSpPr>
        <p:spPr>
          <a:xfrm>
            <a:off x="5739709" y="2230196"/>
            <a:ext cx="2166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企业文化概念</a:t>
            </a: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DB19EAC5-68DB-4548-B168-CB7CEEC1AE21}"/>
              </a:ext>
            </a:extLst>
          </p:cNvPr>
          <p:cNvSpPr/>
          <p:nvPr/>
        </p:nvSpPr>
        <p:spPr>
          <a:xfrm>
            <a:off x="9051862" y="2207518"/>
            <a:ext cx="2166444" cy="46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企业文化意义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18" name="Oval 22">
            <a:extLst>
              <a:ext uri="{FF2B5EF4-FFF2-40B4-BE49-F238E27FC236}">
                <a16:creationId xmlns:a16="http://schemas.microsoft.com/office/drawing/2014/main" id="{A6F70207-7A20-F043-93F6-DC87B40F6D42}"/>
              </a:ext>
            </a:extLst>
          </p:cNvPr>
          <p:cNvSpPr/>
          <p:nvPr/>
        </p:nvSpPr>
        <p:spPr>
          <a:xfrm>
            <a:off x="4802843" y="3546681"/>
            <a:ext cx="867226" cy="867226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102F2478-76F0-0D45-BDFD-640E916A1240}"/>
              </a:ext>
            </a:extLst>
          </p:cNvPr>
          <p:cNvSpPr/>
          <p:nvPr/>
        </p:nvSpPr>
        <p:spPr>
          <a:xfrm>
            <a:off x="8010574" y="3538899"/>
            <a:ext cx="867226" cy="867226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TextBox 53">
            <a:extLst>
              <a:ext uri="{FF2B5EF4-FFF2-40B4-BE49-F238E27FC236}">
                <a16:creationId xmlns:a16="http://schemas.microsoft.com/office/drawing/2014/main" id="{110DAAA7-FB75-CF42-B3A7-76BB30CA8700}"/>
              </a:ext>
            </a:extLst>
          </p:cNvPr>
          <p:cNvSpPr txBox="1"/>
          <p:nvPr/>
        </p:nvSpPr>
        <p:spPr>
          <a:xfrm>
            <a:off x="4976905" y="37437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</a:t>
            </a:r>
            <a:r>
              <a:rPr lang="en-US" altLang="zh-CN" sz="2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</a:t>
            </a:r>
            <a:endParaRPr lang="en-US" sz="2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1" name="TextBox 54">
            <a:extLst>
              <a:ext uri="{FF2B5EF4-FFF2-40B4-BE49-F238E27FC236}">
                <a16:creationId xmlns:a16="http://schemas.microsoft.com/office/drawing/2014/main" id="{10FF0783-453C-924A-B953-4B687EDA7283}"/>
              </a:ext>
            </a:extLst>
          </p:cNvPr>
          <p:cNvSpPr txBox="1"/>
          <p:nvPr/>
        </p:nvSpPr>
        <p:spPr>
          <a:xfrm>
            <a:off x="8184635" y="373554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</a:t>
            </a:r>
            <a:r>
              <a:rPr lang="en-US" altLang="zh-CN" sz="2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4</a:t>
            </a:r>
            <a:endParaRPr lang="en-US" sz="2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59803279-34BD-7A4A-9EB5-2FC1D2E5B610}"/>
              </a:ext>
            </a:extLst>
          </p:cNvPr>
          <p:cNvSpPr/>
          <p:nvPr/>
        </p:nvSpPr>
        <p:spPr>
          <a:xfrm>
            <a:off x="5739709" y="3743718"/>
            <a:ext cx="2062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关于企业使命</a:t>
            </a: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E43BAA3B-94E9-3B40-B6C1-618054EDAB5C}"/>
              </a:ext>
            </a:extLst>
          </p:cNvPr>
          <p:cNvSpPr/>
          <p:nvPr/>
        </p:nvSpPr>
        <p:spPr>
          <a:xfrm>
            <a:off x="9051861" y="3735936"/>
            <a:ext cx="2166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理念体系基本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67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7">
            <a:extLst>
              <a:ext uri="{FF2B5EF4-FFF2-40B4-BE49-F238E27FC236}">
                <a16:creationId xmlns:a16="http://schemas.microsoft.com/office/drawing/2014/main" id="{8528CA6F-EA0F-BC41-B0B9-BD36A9738290}"/>
              </a:ext>
            </a:extLst>
          </p:cNvPr>
          <p:cNvSpPr/>
          <p:nvPr/>
        </p:nvSpPr>
        <p:spPr>
          <a:xfrm>
            <a:off x="0" y="0"/>
            <a:ext cx="12191999" cy="5386445"/>
          </a:xfrm>
          <a:custGeom>
            <a:avLst/>
            <a:gdLst>
              <a:gd name="connsiteX0" fmla="*/ 0 w 12191999"/>
              <a:gd name="connsiteY0" fmla="*/ 0 h 5060581"/>
              <a:gd name="connsiteX1" fmla="*/ 5486400 w 12191999"/>
              <a:gd name="connsiteY1" fmla="*/ 0 h 5060581"/>
              <a:gd name="connsiteX2" fmla="*/ 5486400 w 12191999"/>
              <a:gd name="connsiteY2" fmla="*/ 1 h 5060581"/>
              <a:gd name="connsiteX3" fmla="*/ 12191999 w 12191999"/>
              <a:gd name="connsiteY3" fmla="*/ 1 h 5060581"/>
              <a:gd name="connsiteX4" fmla="*/ 12191999 w 12191999"/>
              <a:gd name="connsiteY4" fmla="*/ 4787035 h 5060581"/>
              <a:gd name="connsiteX5" fmla="*/ 5486399 w 12191999"/>
              <a:gd name="connsiteY5" fmla="*/ 4110699 h 5060581"/>
              <a:gd name="connsiteX6" fmla="*/ 5486399 w 12191999"/>
              <a:gd name="connsiteY6" fmla="*/ 4110699 h 5060581"/>
              <a:gd name="connsiteX7" fmla="*/ 5237095 w 12191999"/>
              <a:gd name="connsiteY7" fmla="*/ 4115165 h 5060581"/>
              <a:gd name="connsiteX8" fmla="*/ 0 w 12191999"/>
              <a:gd name="connsiteY8" fmla="*/ 4787035 h 50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060581">
                <a:moveTo>
                  <a:pt x="0" y="0"/>
                </a:moveTo>
                <a:lnTo>
                  <a:pt x="5486400" y="0"/>
                </a:lnTo>
                <a:lnTo>
                  <a:pt x="5486400" y="1"/>
                </a:lnTo>
                <a:lnTo>
                  <a:pt x="12191999" y="1"/>
                </a:lnTo>
                <a:lnTo>
                  <a:pt x="12191999" y="4787035"/>
                </a:lnTo>
                <a:cubicBezTo>
                  <a:pt x="8839199" y="5676951"/>
                  <a:pt x="8839199" y="4110699"/>
                  <a:pt x="5486399" y="4110699"/>
                </a:cubicBezTo>
                <a:lnTo>
                  <a:pt x="5486399" y="4110699"/>
                </a:lnTo>
                <a:lnTo>
                  <a:pt x="5237095" y="4115165"/>
                </a:lnTo>
                <a:cubicBezTo>
                  <a:pt x="2740521" y="4206191"/>
                  <a:pt x="2657475" y="5649141"/>
                  <a:pt x="0" y="4787035"/>
                </a:cubicBezTo>
                <a:close/>
              </a:path>
            </a:pathLst>
          </a:cu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Rechteck">
            <a:extLst>
              <a:ext uri="{FF2B5EF4-FFF2-40B4-BE49-F238E27FC236}">
                <a16:creationId xmlns:a16="http://schemas.microsoft.com/office/drawing/2014/main" id="{E897C3A6-841A-8E49-A523-D85FC07B28E1}"/>
              </a:ext>
            </a:extLst>
          </p:cNvPr>
          <p:cNvSpPr/>
          <p:nvPr/>
        </p:nvSpPr>
        <p:spPr>
          <a:xfrm>
            <a:off x="3280514" y="1841500"/>
            <a:ext cx="7236619" cy="317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1244600" sx="102000" sy="102000" algn="ctr" rotWithShape="0">
              <a:prstClr val="black">
                <a:alpha val="4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椭圆 9">
            <a:extLst>
              <a:ext uri="{FF2B5EF4-FFF2-40B4-BE49-F238E27FC236}">
                <a16:creationId xmlns:a16="http://schemas.microsoft.com/office/drawing/2014/main" id="{26F432A9-DF50-DE48-BF7C-C0EC0E9CFB46}"/>
              </a:ext>
            </a:extLst>
          </p:cNvPr>
          <p:cNvSpPr/>
          <p:nvPr/>
        </p:nvSpPr>
        <p:spPr>
          <a:xfrm>
            <a:off x="723900" y="5354128"/>
            <a:ext cx="571500" cy="57150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10">
            <a:extLst>
              <a:ext uri="{FF2B5EF4-FFF2-40B4-BE49-F238E27FC236}">
                <a16:creationId xmlns:a16="http://schemas.microsoft.com/office/drawing/2014/main" id="{0B361126-706E-B148-ABAA-2E11D08BCA0E}"/>
              </a:ext>
            </a:extLst>
          </p:cNvPr>
          <p:cNvSpPr/>
          <p:nvPr/>
        </p:nvSpPr>
        <p:spPr>
          <a:xfrm>
            <a:off x="11242583" y="5756899"/>
            <a:ext cx="381000" cy="381000"/>
          </a:xfrm>
          <a:prstGeom prst="ellipse">
            <a:avLst/>
          </a:prstGeom>
          <a:gradFill>
            <a:gsLst>
              <a:gs pos="0">
                <a:srgbClr val="D84744"/>
              </a:gs>
              <a:gs pos="37000">
                <a:srgbClr val="C62F34"/>
              </a:gs>
              <a:gs pos="100000">
                <a:srgbClr val="B21D3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圆角矩形 13">
            <a:extLst>
              <a:ext uri="{FF2B5EF4-FFF2-40B4-BE49-F238E27FC236}">
                <a16:creationId xmlns:a16="http://schemas.microsoft.com/office/drawing/2014/main" id="{35D1368F-B12D-1949-A309-A51366F822AF}"/>
              </a:ext>
            </a:extLst>
          </p:cNvPr>
          <p:cNvSpPr/>
          <p:nvPr/>
        </p:nvSpPr>
        <p:spPr>
          <a:xfrm rot="18337087">
            <a:off x="10742436" y="1539088"/>
            <a:ext cx="341679" cy="341679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椭圆 15">
            <a:extLst>
              <a:ext uri="{FF2B5EF4-FFF2-40B4-BE49-F238E27FC236}">
                <a16:creationId xmlns:a16="http://schemas.microsoft.com/office/drawing/2014/main" id="{825FAB28-E0A3-4247-A073-84CD48DF381A}"/>
              </a:ext>
            </a:extLst>
          </p:cNvPr>
          <p:cNvSpPr/>
          <p:nvPr/>
        </p:nvSpPr>
        <p:spPr>
          <a:xfrm>
            <a:off x="628650" y="590550"/>
            <a:ext cx="381000" cy="3810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73175-5BDE-EC49-9932-6B7AAE7AB496}"/>
              </a:ext>
            </a:extLst>
          </p:cNvPr>
          <p:cNvGrpSpPr/>
          <p:nvPr/>
        </p:nvGrpSpPr>
        <p:grpSpPr>
          <a:xfrm>
            <a:off x="1098719" y="1471555"/>
            <a:ext cx="3914890" cy="3914890"/>
            <a:chOff x="2830285" y="163287"/>
            <a:chExt cx="6531428" cy="6531426"/>
          </a:xfrm>
        </p:grpSpPr>
        <p:sp>
          <p:nvSpPr>
            <p:cNvPr id="8" name="椭圆 5">
              <a:extLst>
                <a:ext uri="{FF2B5EF4-FFF2-40B4-BE49-F238E27FC236}">
                  <a16:creationId xmlns:a16="http://schemas.microsoft.com/office/drawing/2014/main" id="{88F6E1F9-9031-DC41-B2D4-A2498A9F6728}"/>
                </a:ext>
              </a:extLst>
            </p:cNvPr>
            <p:cNvSpPr/>
            <p:nvPr/>
          </p:nvSpPr>
          <p:spPr>
            <a:xfrm>
              <a:off x="3272728" y="590550"/>
              <a:ext cx="5646542" cy="5646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椭圆 9">
              <a:extLst>
                <a:ext uri="{FF2B5EF4-FFF2-40B4-BE49-F238E27FC236}">
                  <a16:creationId xmlns:a16="http://schemas.microsoft.com/office/drawing/2014/main" id="{0FDA6F78-E556-384B-B038-43741F55E06E}"/>
                </a:ext>
              </a:extLst>
            </p:cNvPr>
            <p:cNvSpPr/>
            <p:nvPr/>
          </p:nvSpPr>
          <p:spPr>
            <a:xfrm>
              <a:off x="2830285" y="163287"/>
              <a:ext cx="6531428" cy="6531426"/>
            </a:xfrm>
            <a:prstGeom prst="ellipse">
              <a:avLst/>
            </a:prstGeom>
            <a:noFill/>
            <a:ln w="127000">
              <a:solidFill>
                <a:srgbClr val="E3E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9F573E-E392-CA40-892F-F0673DD83FC6}"/>
              </a:ext>
            </a:extLst>
          </p:cNvPr>
          <p:cNvSpPr/>
          <p:nvPr/>
        </p:nvSpPr>
        <p:spPr>
          <a:xfrm>
            <a:off x="2114921" y="2429777"/>
            <a:ext cx="17286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i="1" dirty="0">
                <a:gradFill>
                  <a:gsLst>
                    <a:gs pos="0">
                      <a:srgbClr val="D84744"/>
                    </a:gs>
                    <a:gs pos="37000">
                      <a:srgbClr val="C62F34"/>
                    </a:gs>
                    <a:gs pos="100000">
                      <a:srgbClr val="B21D30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</a:t>
            </a:r>
          </a:p>
          <a:p>
            <a:pPr algn="ctr"/>
            <a:r>
              <a:rPr lang="en-US" altLang="zh-CN" sz="3600" b="1" i="1" dirty="0">
                <a:gradFill>
                  <a:gsLst>
                    <a:gs pos="0">
                      <a:srgbClr val="D84744"/>
                    </a:gs>
                    <a:gs pos="37000">
                      <a:srgbClr val="C62F34"/>
                    </a:gs>
                    <a:gs pos="100000">
                      <a:srgbClr val="B21D30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PART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35E9CC54-DB97-AF48-9AC9-2245D0059C7B}"/>
              </a:ext>
            </a:extLst>
          </p:cNvPr>
          <p:cNvSpPr txBox="1"/>
          <p:nvPr/>
        </p:nvSpPr>
        <p:spPr>
          <a:xfrm>
            <a:off x="5564152" y="231427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企业文化概念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87FA1A76-FDAB-574F-9165-EE2FFBEFDE13}"/>
              </a:ext>
            </a:extLst>
          </p:cNvPr>
          <p:cNvSpPr txBox="1"/>
          <p:nvPr/>
        </p:nvSpPr>
        <p:spPr>
          <a:xfrm>
            <a:off x="5564151" y="3358628"/>
            <a:ext cx="4512927" cy="109695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视觉体系以企业理念系统为中心，借助企业的标志、名称字体、标准色系、辅助图案等基础设计系统，并将之全面应用到企业所有的可视系统中，使理念视觉化，达到统一、美观、易于识别的静态的形象效果。</a:t>
            </a:r>
          </a:p>
        </p:txBody>
      </p:sp>
      <p:cxnSp>
        <p:nvCxnSpPr>
          <p:cNvPr id="20" name="直接连接符 31">
            <a:extLst>
              <a:ext uri="{FF2B5EF4-FFF2-40B4-BE49-F238E27FC236}">
                <a16:creationId xmlns:a16="http://schemas.microsoft.com/office/drawing/2014/main" id="{E8C7EDA6-5206-EE40-976A-44FB3B9BE1CA}"/>
              </a:ext>
            </a:extLst>
          </p:cNvPr>
          <p:cNvCxnSpPr>
            <a:cxnSpLocks/>
          </p:cNvCxnSpPr>
          <p:nvPr/>
        </p:nvCxnSpPr>
        <p:spPr>
          <a:xfrm>
            <a:off x="5716210" y="3124923"/>
            <a:ext cx="331555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>
            <a:extLst>
              <a:ext uri="{FF2B5EF4-FFF2-40B4-BE49-F238E27FC236}">
                <a16:creationId xmlns:a16="http://schemas.microsoft.com/office/drawing/2014/main" id="{CE54C431-6454-4B1F-A326-96C163347AAA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8B4F525E-86FB-40C2-8C10-F6AD858F0566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2922FB90-7216-4AE6-BDA4-7516860D3C31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13" name="组合 13">
                <a:extLst>
                  <a:ext uri="{FF2B5EF4-FFF2-40B4-BE49-F238E27FC236}">
                    <a16:creationId xmlns:a16="http://schemas.microsoft.com/office/drawing/2014/main" id="{FBFD12B0-4B79-4D13-9D0D-42AF25E39662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16" name="任意多边形: 形状 14">
                  <a:extLst>
                    <a:ext uri="{FF2B5EF4-FFF2-40B4-BE49-F238E27FC236}">
                      <a16:creationId xmlns:a16="http://schemas.microsoft.com/office/drawing/2014/main" id="{606C3309-E296-4058-B22D-D387ED18B3A2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7" name="椭圆 11">
                  <a:extLst>
                    <a:ext uri="{FF2B5EF4-FFF2-40B4-BE49-F238E27FC236}">
                      <a16:creationId xmlns:a16="http://schemas.microsoft.com/office/drawing/2014/main" id="{2D666B6E-0A30-4A5C-B7FE-3819A4565475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" name="TextBox 7">
                  <a:extLst>
                    <a:ext uri="{FF2B5EF4-FFF2-40B4-BE49-F238E27FC236}">
                      <a16:creationId xmlns:a16="http://schemas.microsoft.com/office/drawing/2014/main" id="{BADE8ABF-CE8B-4C6F-ABD2-00E18EA8E361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14" name="任意多边形 7">
                <a:extLst>
                  <a:ext uri="{FF2B5EF4-FFF2-40B4-BE49-F238E27FC236}">
                    <a16:creationId xmlns:a16="http://schemas.microsoft.com/office/drawing/2014/main" id="{C8AFF890-BA9B-4CD9-B5E6-61D3E23C41EF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5" name="椭圆 10">
                <a:extLst>
                  <a:ext uri="{FF2B5EF4-FFF2-40B4-BE49-F238E27FC236}">
                    <a16:creationId xmlns:a16="http://schemas.microsoft.com/office/drawing/2014/main" id="{62049662-50B7-4A67-A398-6066AEC41400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4FA8EB8-0993-8948-B27E-02A640F7494F}"/>
              </a:ext>
            </a:extLst>
          </p:cNvPr>
          <p:cNvSpPr txBox="1">
            <a:spLocks/>
          </p:cNvSpPr>
          <p:nvPr/>
        </p:nvSpPr>
        <p:spPr>
          <a:xfrm>
            <a:off x="6255969" y="660400"/>
            <a:ext cx="5936031" cy="5537200"/>
          </a:xfrm>
          <a:prstGeom prst="rect">
            <a:avLst/>
          </a:prstGeom>
          <a:blipFill>
            <a:blip r:embed="rId3"/>
            <a:stretch>
              <a:fillRect l="-53726" r="-53726"/>
            </a:stretch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Rechteck">
            <a:extLst>
              <a:ext uri="{FF2B5EF4-FFF2-40B4-BE49-F238E27FC236}">
                <a16:creationId xmlns:a16="http://schemas.microsoft.com/office/drawing/2014/main" id="{9EFA2F83-227C-6B43-97E2-D60940B15261}"/>
              </a:ext>
            </a:extLst>
          </p:cNvPr>
          <p:cNvSpPr/>
          <p:nvPr/>
        </p:nvSpPr>
        <p:spPr>
          <a:xfrm>
            <a:off x="4002881" y="2311400"/>
            <a:ext cx="7236619" cy="3175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4E34F-D4EA-E741-90D8-156F1F6790D1}"/>
              </a:ext>
            </a:extLst>
          </p:cNvPr>
          <p:cNvSpPr txBox="1"/>
          <p:nvPr/>
        </p:nvSpPr>
        <p:spPr>
          <a:xfrm>
            <a:off x="760319" y="3495667"/>
            <a:ext cx="2709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什么是‘企业文化’</a:t>
            </a: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Google Shape;86;p19">
            <a:extLst>
              <a:ext uri="{FF2B5EF4-FFF2-40B4-BE49-F238E27FC236}">
                <a16:creationId xmlns:a16="http://schemas.microsoft.com/office/drawing/2014/main" id="{F12C75F2-66DD-2047-8B09-2C4E40CF81BF}"/>
              </a:ext>
            </a:extLst>
          </p:cNvPr>
          <p:cNvSpPr txBox="1"/>
          <p:nvPr/>
        </p:nvSpPr>
        <p:spPr>
          <a:xfrm>
            <a:off x="760319" y="3094779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D887FAED-A2F6-DD40-B27F-5E65DAC503D7}"/>
              </a:ext>
            </a:extLst>
          </p:cNvPr>
          <p:cNvSpPr txBox="1"/>
          <p:nvPr/>
        </p:nvSpPr>
        <p:spPr>
          <a:xfrm>
            <a:off x="4893034" y="3176498"/>
            <a:ext cx="5456312" cy="144480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以文明取胜的群体竞争意识。企业内通过物体布局所传达的感觉氛围，企业成员与客户及其他外界成员的交往方式。员工恪守的经营宗旨、价值观念和道德行为准则的综合反映。以文明取胜的群体竞争意识。企业内通过物体布局所传达的感觉氛围，企业成员与客户及其他外界成员的交往方式。员工恪守的经营宗旨、价值观念和道德行为准则的综合反映。</a:t>
            </a:r>
          </a:p>
        </p:txBody>
      </p:sp>
    </p:spTree>
    <p:extLst>
      <p:ext uri="{BB962C8B-B14F-4D97-AF65-F5344CB8AC3E}">
        <p14:creationId xmlns:p14="http://schemas.microsoft.com/office/powerpoint/2010/main" val="23202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B2CD2F-B8F5-A143-B3F8-83F9571DE134}"/>
              </a:ext>
            </a:extLst>
          </p:cNvPr>
          <p:cNvSpPr/>
          <p:nvPr/>
        </p:nvSpPr>
        <p:spPr>
          <a:xfrm>
            <a:off x="0" y="1757680"/>
            <a:ext cx="12192000" cy="167129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0DEFF18-13F9-C34C-BEA2-F663C5CA7F84}"/>
              </a:ext>
            </a:extLst>
          </p:cNvPr>
          <p:cNvGrpSpPr/>
          <p:nvPr/>
        </p:nvGrpSpPr>
        <p:grpSpPr>
          <a:xfrm>
            <a:off x="3315768" y="1996668"/>
            <a:ext cx="1173457" cy="1173457"/>
            <a:chOff x="7235319" y="1996033"/>
            <a:chExt cx="1173457" cy="1173457"/>
          </a:xfrm>
          <a:solidFill>
            <a:schemeClr val="bg1"/>
          </a:solidFill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781A49B-1860-5E4B-AC24-EA1D480778EB}"/>
                </a:ext>
              </a:extLst>
            </p:cNvPr>
            <p:cNvSpPr/>
            <p:nvPr/>
          </p:nvSpPr>
          <p:spPr>
            <a:xfrm>
              <a:off x="7235319" y="1996033"/>
              <a:ext cx="1173457" cy="11734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E896BEF-D613-244F-A898-887E98851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1365" y="2382079"/>
              <a:ext cx="401364" cy="401364"/>
            </a:xfrm>
            <a:custGeom>
              <a:avLst/>
              <a:gdLst>
                <a:gd name="T0" fmla="*/ 49 w 169"/>
                <a:gd name="T1" fmla="*/ 36 h 169"/>
                <a:gd name="T2" fmla="*/ 42 w 169"/>
                <a:gd name="T3" fmla="*/ 42 h 169"/>
                <a:gd name="T4" fmla="*/ 36 w 169"/>
                <a:gd name="T5" fmla="*/ 49 h 169"/>
                <a:gd name="T6" fmla="*/ 31 w 169"/>
                <a:gd name="T7" fmla="*/ 58 h 169"/>
                <a:gd name="T8" fmla="*/ 39 w 169"/>
                <a:gd name="T9" fmla="*/ 61 h 169"/>
                <a:gd name="T10" fmla="*/ 43 w 169"/>
                <a:gd name="T11" fmla="*/ 54 h 169"/>
                <a:gd name="T12" fmla="*/ 54 w 169"/>
                <a:gd name="T13" fmla="*/ 43 h 169"/>
                <a:gd name="T14" fmla="*/ 63 w 169"/>
                <a:gd name="T15" fmla="*/ 33 h 169"/>
                <a:gd name="T16" fmla="*/ 166 w 169"/>
                <a:gd name="T17" fmla="*/ 156 h 169"/>
                <a:gd name="T18" fmla="*/ 136 w 169"/>
                <a:gd name="T19" fmla="*/ 126 h 169"/>
                <a:gd name="T20" fmla="*/ 154 w 169"/>
                <a:gd name="T21" fmla="*/ 77 h 169"/>
                <a:gd name="T22" fmla="*/ 148 w 169"/>
                <a:gd name="T23" fmla="*/ 47 h 169"/>
                <a:gd name="T24" fmla="*/ 131 w 169"/>
                <a:gd name="T25" fmla="*/ 23 h 169"/>
                <a:gd name="T26" fmla="*/ 106 w 169"/>
                <a:gd name="T27" fmla="*/ 6 h 169"/>
                <a:gd name="T28" fmla="*/ 77 w 169"/>
                <a:gd name="T29" fmla="*/ 0 h 169"/>
                <a:gd name="T30" fmla="*/ 6 w 169"/>
                <a:gd name="T31" fmla="*/ 47 h 169"/>
                <a:gd name="T32" fmla="*/ 6 w 169"/>
                <a:gd name="T33" fmla="*/ 106 h 169"/>
                <a:gd name="T34" fmla="*/ 23 w 169"/>
                <a:gd name="T35" fmla="*/ 131 h 169"/>
                <a:gd name="T36" fmla="*/ 48 w 169"/>
                <a:gd name="T37" fmla="*/ 148 h 169"/>
                <a:gd name="T38" fmla="*/ 77 w 169"/>
                <a:gd name="T39" fmla="*/ 154 h 169"/>
                <a:gd name="T40" fmla="*/ 126 w 169"/>
                <a:gd name="T41" fmla="*/ 136 h 169"/>
                <a:gd name="T42" fmla="*/ 166 w 169"/>
                <a:gd name="T43" fmla="*/ 166 h 169"/>
                <a:gd name="T44" fmla="*/ 121 w 169"/>
                <a:gd name="T45" fmla="*/ 121 h 169"/>
                <a:gd name="T46" fmla="*/ 121 w 169"/>
                <a:gd name="T47" fmla="*/ 121 h 169"/>
                <a:gd name="T48" fmla="*/ 101 w 169"/>
                <a:gd name="T49" fmla="*/ 135 h 169"/>
                <a:gd name="T50" fmla="*/ 53 w 169"/>
                <a:gd name="T51" fmla="*/ 135 h 169"/>
                <a:gd name="T52" fmla="*/ 33 w 169"/>
                <a:gd name="T53" fmla="*/ 121 h 169"/>
                <a:gd name="T54" fmla="*/ 33 w 169"/>
                <a:gd name="T55" fmla="*/ 121 h 169"/>
                <a:gd name="T56" fmla="*/ 19 w 169"/>
                <a:gd name="T57" fmla="*/ 100 h 169"/>
                <a:gd name="T58" fmla="*/ 19 w 169"/>
                <a:gd name="T59" fmla="*/ 53 h 169"/>
                <a:gd name="T60" fmla="*/ 77 w 169"/>
                <a:gd name="T61" fmla="*/ 14 h 169"/>
                <a:gd name="T62" fmla="*/ 121 w 169"/>
                <a:gd name="T63" fmla="*/ 32 h 169"/>
                <a:gd name="T64" fmla="*/ 135 w 169"/>
                <a:gd name="T65" fmla="*/ 53 h 169"/>
                <a:gd name="T66" fmla="*/ 140 w 169"/>
                <a:gd name="T67" fmla="*/ 77 h 169"/>
                <a:gd name="T68" fmla="*/ 121 w 169"/>
                <a:gd name="T69" fmla="*/ 121 h 169"/>
                <a:gd name="T70" fmla="*/ 122 w 169"/>
                <a:gd name="T71" fmla="*/ 73 h 169"/>
                <a:gd name="T72" fmla="*/ 115 w 169"/>
                <a:gd name="T73" fmla="*/ 93 h 169"/>
                <a:gd name="T74" fmla="*/ 106 w 169"/>
                <a:gd name="T75" fmla="*/ 106 h 169"/>
                <a:gd name="T76" fmla="*/ 77 w 169"/>
                <a:gd name="T77" fmla="*/ 118 h 169"/>
                <a:gd name="T78" fmla="*/ 77 w 169"/>
                <a:gd name="T79" fmla="*/ 127 h 169"/>
                <a:gd name="T80" fmla="*/ 112 w 169"/>
                <a:gd name="T81" fmla="*/ 112 h 169"/>
                <a:gd name="T82" fmla="*/ 123 w 169"/>
                <a:gd name="T83" fmla="*/ 96 h 169"/>
                <a:gd name="T84" fmla="*/ 122 w 169"/>
                <a:gd name="T85" fmla="*/ 7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169">
                  <a:moveTo>
                    <a:pt x="58" y="31"/>
                  </a:moveTo>
                  <a:cubicBezTo>
                    <a:pt x="55" y="32"/>
                    <a:pt x="52" y="34"/>
                    <a:pt x="49" y="36"/>
                  </a:cubicBezTo>
                  <a:cubicBezTo>
                    <a:pt x="46" y="37"/>
                    <a:pt x="44" y="39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9" y="44"/>
                    <a:pt x="37" y="46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4" y="52"/>
                    <a:pt x="32" y="55"/>
                    <a:pt x="31" y="58"/>
                  </a:cubicBezTo>
                  <a:cubicBezTo>
                    <a:pt x="30" y="60"/>
                    <a:pt x="31" y="62"/>
                    <a:pt x="33" y="63"/>
                  </a:cubicBezTo>
                  <a:cubicBezTo>
                    <a:pt x="35" y="64"/>
                    <a:pt x="38" y="63"/>
                    <a:pt x="39" y="61"/>
                  </a:cubicBezTo>
                  <a:cubicBezTo>
                    <a:pt x="40" y="58"/>
                    <a:pt x="41" y="56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2"/>
                    <a:pt x="46" y="49"/>
                    <a:pt x="48" y="48"/>
                  </a:cubicBezTo>
                  <a:cubicBezTo>
                    <a:pt x="50" y="46"/>
                    <a:pt x="52" y="44"/>
                    <a:pt x="54" y="43"/>
                  </a:cubicBezTo>
                  <a:cubicBezTo>
                    <a:pt x="56" y="41"/>
                    <a:pt x="58" y="40"/>
                    <a:pt x="61" y="39"/>
                  </a:cubicBezTo>
                  <a:cubicBezTo>
                    <a:pt x="63" y="38"/>
                    <a:pt x="64" y="35"/>
                    <a:pt x="63" y="33"/>
                  </a:cubicBezTo>
                  <a:cubicBezTo>
                    <a:pt x="62" y="31"/>
                    <a:pt x="60" y="30"/>
                    <a:pt x="58" y="31"/>
                  </a:cubicBezTo>
                  <a:close/>
                  <a:moveTo>
                    <a:pt x="166" y="156"/>
                  </a:moveTo>
                  <a:cubicBezTo>
                    <a:pt x="166" y="156"/>
                    <a:pt x="166" y="156"/>
                    <a:pt x="166" y="156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41" y="120"/>
                    <a:pt x="145" y="113"/>
                    <a:pt x="148" y="106"/>
                  </a:cubicBezTo>
                  <a:cubicBezTo>
                    <a:pt x="152" y="97"/>
                    <a:pt x="154" y="87"/>
                    <a:pt x="154" y="77"/>
                  </a:cubicBezTo>
                  <a:cubicBezTo>
                    <a:pt x="154" y="67"/>
                    <a:pt x="152" y="57"/>
                    <a:pt x="148" y="48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4" y="38"/>
                    <a:pt x="138" y="30"/>
                    <a:pt x="13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24" y="15"/>
                    <a:pt x="116" y="10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97" y="2"/>
                    <a:pt x="87" y="0"/>
                    <a:pt x="77" y="0"/>
                  </a:cubicBezTo>
                  <a:cubicBezTo>
                    <a:pt x="56" y="0"/>
                    <a:pt x="36" y="9"/>
                    <a:pt x="23" y="23"/>
                  </a:cubicBezTo>
                  <a:cubicBezTo>
                    <a:pt x="16" y="30"/>
                    <a:pt x="10" y="38"/>
                    <a:pt x="6" y="47"/>
                  </a:cubicBezTo>
                  <a:cubicBezTo>
                    <a:pt x="2" y="57"/>
                    <a:pt x="0" y="66"/>
                    <a:pt x="0" y="77"/>
                  </a:cubicBezTo>
                  <a:cubicBezTo>
                    <a:pt x="0" y="87"/>
                    <a:pt x="2" y="97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0" y="116"/>
                    <a:pt x="16" y="124"/>
                    <a:pt x="23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30" y="138"/>
                    <a:pt x="38" y="144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57" y="152"/>
                    <a:pt x="67" y="154"/>
                    <a:pt x="77" y="154"/>
                  </a:cubicBezTo>
                  <a:cubicBezTo>
                    <a:pt x="87" y="154"/>
                    <a:pt x="97" y="152"/>
                    <a:pt x="106" y="148"/>
                  </a:cubicBezTo>
                  <a:cubicBezTo>
                    <a:pt x="113" y="145"/>
                    <a:pt x="120" y="141"/>
                    <a:pt x="126" y="136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9" y="169"/>
                    <a:pt x="164" y="169"/>
                    <a:pt x="166" y="166"/>
                  </a:cubicBezTo>
                  <a:cubicBezTo>
                    <a:pt x="169" y="164"/>
                    <a:pt x="169" y="159"/>
                    <a:pt x="166" y="156"/>
                  </a:cubicBezTo>
                  <a:close/>
                  <a:moveTo>
                    <a:pt x="121" y="121"/>
                  </a:move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15" y="127"/>
                    <a:pt x="109" y="132"/>
                    <a:pt x="101" y="135"/>
                  </a:cubicBezTo>
                  <a:cubicBezTo>
                    <a:pt x="94" y="138"/>
                    <a:pt x="85" y="140"/>
                    <a:pt x="77" y="140"/>
                  </a:cubicBezTo>
                  <a:cubicBezTo>
                    <a:pt x="68" y="140"/>
                    <a:pt x="60" y="138"/>
                    <a:pt x="53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45" y="132"/>
                    <a:pt x="38" y="127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27" y="115"/>
                    <a:pt x="22" y="108"/>
                    <a:pt x="19" y="101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6" y="93"/>
                    <a:pt x="14" y="85"/>
                    <a:pt x="14" y="77"/>
                  </a:cubicBezTo>
                  <a:cubicBezTo>
                    <a:pt x="14" y="68"/>
                    <a:pt x="16" y="60"/>
                    <a:pt x="19" y="53"/>
                  </a:cubicBezTo>
                  <a:cubicBezTo>
                    <a:pt x="22" y="45"/>
                    <a:pt x="27" y="38"/>
                    <a:pt x="33" y="32"/>
                  </a:cubicBezTo>
                  <a:cubicBezTo>
                    <a:pt x="44" y="21"/>
                    <a:pt x="60" y="14"/>
                    <a:pt x="77" y="14"/>
                  </a:cubicBezTo>
                  <a:cubicBezTo>
                    <a:pt x="85" y="14"/>
                    <a:pt x="94" y="16"/>
                    <a:pt x="101" y="19"/>
                  </a:cubicBezTo>
                  <a:cubicBezTo>
                    <a:pt x="109" y="22"/>
                    <a:pt x="115" y="27"/>
                    <a:pt x="121" y="32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7" y="39"/>
                    <a:pt x="132" y="45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8" y="60"/>
                    <a:pt x="140" y="68"/>
                    <a:pt x="140" y="77"/>
                  </a:cubicBezTo>
                  <a:cubicBezTo>
                    <a:pt x="140" y="85"/>
                    <a:pt x="138" y="93"/>
                    <a:pt x="135" y="101"/>
                  </a:cubicBezTo>
                  <a:cubicBezTo>
                    <a:pt x="132" y="108"/>
                    <a:pt x="127" y="115"/>
                    <a:pt x="121" y="121"/>
                  </a:cubicBezTo>
                  <a:close/>
                  <a:moveTo>
                    <a:pt x="122" y="73"/>
                  </a:moveTo>
                  <a:cubicBezTo>
                    <a:pt x="122" y="73"/>
                    <a:pt x="122" y="73"/>
                    <a:pt x="122" y="73"/>
                  </a:cubicBezTo>
                  <a:cubicBezTo>
                    <a:pt x="120" y="73"/>
                    <a:pt x="118" y="75"/>
                    <a:pt x="118" y="77"/>
                  </a:cubicBezTo>
                  <a:cubicBezTo>
                    <a:pt x="118" y="82"/>
                    <a:pt x="117" y="88"/>
                    <a:pt x="115" y="9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3" y="98"/>
                    <a:pt x="110" y="102"/>
                    <a:pt x="106" y="106"/>
                  </a:cubicBezTo>
                  <a:cubicBezTo>
                    <a:pt x="102" y="110"/>
                    <a:pt x="98" y="113"/>
                    <a:pt x="93" y="115"/>
                  </a:cubicBezTo>
                  <a:cubicBezTo>
                    <a:pt x="88" y="117"/>
                    <a:pt x="82" y="118"/>
                    <a:pt x="77" y="118"/>
                  </a:cubicBezTo>
                  <a:cubicBezTo>
                    <a:pt x="75" y="118"/>
                    <a:pt x="73" y="120"/>
                    <a:pt x="73" y="122"/>
                  </a:cubicBezTo>
                  <a:cubicBezTo>
                    <a:pt x="73" y="125"/>
                    <a:pt x="75" y="127"/>
                    <a:pt x="77" y="127"/>
                  </a:cubicBezTo>
                  <a:cubicBezTo>
                    <a:pt x="83" y="127"/>
                    <a:pt x="90" y="125"/>
                    <a:pt x="96" y="123"/>
                  </a:cubicBezTo>
                  <a:cubicBezTo>
                    <a:pt x="102" y="120"/>
                    <a:pt x="107" y="117"/>
                    <a:pt x="112" y="112"/>
                  </a:cubicBezTo>
                  <a:cubicBezTo>
                    <a:pt x="117" y="107"/>
                    <a:pt x="120" y="102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5" y="90"/>
                    <a:pt x="127" y="83"/>
                    <a:pt x="127" y="77"/>
                  </a:cubicBezTo>
                  <a:cubicBezTo>
                    <a:pt x="127" y="75"/>
                    <a:pt x="125" y="73"/>
                    <a:pt x="122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D931A89-4DEC-7E41-81DD-A5A0BB32E550}"/>
              </a:ext>
            </a:extLst>
          </p:cNvPr>
          <p:cNvGrpSpPr/>
          <p:nvPr/>
        </p:nvGrpSpPr>
        <p:grpSpPr>
          <a:xfrm>
            <a:off x="907848" y="2006828"/>
            <a:ext cx="1173457" cy="1173457"/>
            <a:chOff x="4827399" y="1996033"/>
            <a:chExt cx="1173457" cy="1173457"/>
          </a:xfrm>
          <a:solidFill>
            <a:schemeClr val="bg1"/>
          </a:solidFill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BE3AE86-2026-EB48-9887-A925ABAC1754}"/>
                </a:ext>
              </a:extLst>
            </p:cNvPr>
            <p:cNvSpPr/>
            <p:nvPr/>
          </p:nvSpPr>
          <p:spPr>
            <a:xfrm>
              <a:off x="4827399" y="1996033"/>
              <a:ext cx="1173457" cy="11734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Freeform 124">
              <a:extLst>
                <a:ext uri="{FF2B5EF4-FFF2-40B4-BE49-F238E27FC236}">
                  <a16:creationId xmlns:a16="http://schemas.microsoft.com/office/drawing/2014/main" id="{425099D0-1C36-7E4A-9BB3-191BC71E6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4777" y="2364967"/>
              <a:ext cx="438701" cy="435588"/>
            </a:xfrm>
            <a:custGeom>
              <a:avLst/>
              <a:gdLst>
                <a:gd name="T0" fmla="*/ 92 w 184"/>
                <a:gd name="T1" fmla="*/ 0 h 183"/>
                <a:gd name="T2" fmla="*/ 27 w 184"/>
                <a:gd name="T3" fmla="*/ 27 h 183"/>
                <a:gd name="T4" fmla="*/ 27 w 184"/>
                <a:gd name="T5" fmla="*/ 27 h 183"/>
                <a:gd name="T6" fmla="*/ 0 w 184"/>
                <a:gd name="T7" fmla="*/ 92 h 183"/>
                <a:gd name="T8" fmla="*/ 27 w 184"/>
                <a:gd name="T9" fmla="*/ 156 h 183"/>
                <a:gd name="T10" fmla="*/ 28 w 184"/>
                <a:gd name="T11" fmla="*/ 157 h 183"/>
                <a:gd name="T12" fmla="*/ 92 w 184"/>
                <a:gd name="T13" fmla="*/ 183 h 183"/>
                <a:gd name="T14" fmla="*/ 157 w 184"/>
                <a:gd name="T15" fmla="*/ 156 h 183"/>
                <a:gd name="T16" fmla="*/ 157 w 184"/>
                <a:gd name="T17" fmla="*/ 156 h 183"/>
                <a:gd name="T18" fmla="*/ 184 w 184"/>
                <a:gd name="T19" fmla="*/ 92 h 183"/>
                <a:gd name="T20" fmla="*/ 157 w 184"/>
                <a:gd name="T21" fmla="*/ 27 h 183"/>
                <a:gd name="T22" fmla="*/ 156 w 184"/>
                <a:gd name="T23" fmla="*/ 26 h 183"/>
                <a:gd name="T24" fmla="*/ 92 w 184"/>
                <a:gd name="T25" fmla="*/ 0 h 183"/>
                <a:gd name="T26" fmla="*/ 90 w 184"/>
                <a:gd name="T27" fmla="*/ 95 h 183"/>
                <a:gd name="T28" fmla="*/ 90 w 184"/>
                <a:gd name="T29" fmla="*/ 95 h 183"/>
                <a:gd name="T30" fmla="*/ 157 w 184"/>
                <a:gd name="T31" fmla="*/ 134 h 183"/>
                <a:gd name="T32" fmla="*/ 147 w 184"/>
                <a:gd name="T33" fmla="*/ 147 h 183"/>
                <a:gd name="T34" fmla="*/ 147 w 184"/>
                <a:gd name="T35" fmla="*/ 147 h 183"/>
                <a:gd name="T36" fmla="*/ 92 w 184"/>
                <a:gd name="T37" fmla="*/ 169 h 183"/>
                <a:gd name="T38" fmla="*/ 38 w 184"/>
                <a:gd name="T39" fmla="*/ 147 h 183"/>
                <a:gd name="T40" fmla="*/ 37 w 184"/>
                <a:gd name="T41" fmla="*/ 147 h 183"/>
                <a:gd name="T42" fmla="*/ 15 w 184"/>
                <a:gd name="T43" fmla="*/ 92 h 183"/>
                <a:gd name="T44" fmla="*/ 37 w 184"/>
                <a:gd name="T45" fmla="*/ 37 h 183"/>
                <a:gd name="T46" fmla="*/ 37 w 184"/>
                <a:gd name="T47" fmla="*/ 37 h 183"/>
                <a:gd name="T48" fmla="*/ 88 w 184"/>
                <a:gd name="T49" fmla="*/ 14 h 183"/>
                <a:gd name="T50" fmla="*/ 88 w 184"/>
                <a:gd name="T51" fmla="*/ 92 h 183"/>
                <a:gd name="T52" fmla="*/ 90 w 184"/>
                <a:gd name="T53" fmla="*/ 95 h 183"/>
                <a:gd name="T54" fmla="*/ 96 w 184"/>
                <a:gd name="T55" fmla="*/ 14 h 183"/>
                <a:gd name="T56" fmla="*/ 96 w 184"/>
                <a:gd name="T57" fmla="*/ 14 h 183"/>
                <a:gd name="T58" fmla="*/ 147 w 184"/>
                <a:gd name="T59" fmla="*/ 36 h 183"/>
                <a:gd name="T60" fmla="*/ 147 w 184"/>
                <a:gd name="T61" fmla="*/ 37 h 183"/>
                <a:gd name="T62" fmla="*/ 170 w 184"/>
                <a:gd name="T63" fmla="*/ 92 h 183"/>
                <a:gd name="T64" fmla="*/ 161 w 184"/>
                <a:gd name="T65" fmla="*/ 127 h 183"/>
                <a:gd name="T66" fmla="*/ 96 w 184"/>
                <a:gd name="T67" fmla="*/ 89 h 183"/>
                <a:gd name="T68" fmla="*/ 96 w 184"/>
                <a:gd name="T69" fmla="*/ 1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83">
                  <a:moveTo>
                    <a:pt x="92" y="0"/>
                  </a:moveTo>
                  <a:cubicBezTo>
                    <a:pt x="67" y="0"/>
                    <a:pt x="44" y="10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1" y="43"/>
                    <a:pt x="0" y="66"/>
                    <a:pt x="0" y="92"/>
                  </a:cubicBezTo>
                  <a:cubicBezTo>
                    <a:pt x="0" y="117"/>
                    <a:pt x="11" y="140"/>
                    <a:pt x="27" y="156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44" y="173"/>
                    <a:pt x="67" y="183"/>
                    <a:pt x="92" y="183"/>
                  </a:cubicBezTo>
                  <a:cubicBezTo>
                    <a:pt x="117" y="183"/>
                    <a:pt x="140" y="173"/>
                    <a:pt x="157" y="156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73" y="140"/>
                    <a:pt x="184" y="117"/>
                    <a:pt x="184" y="92"/>
                  </a:cubicBezTo>
                  <a:cubicBezTo>
                    <a:pt x="184" y="66"/>
                    <a:pt x="173" y="43"/>
                    <a:pt x="157" y="27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40" y="10"/>
                    <a:pt x="117" y="0"/>
                    <a:pt x="92" y="0"/>
                  </a:cubicBezTo>
                  <a:close/>
                  <a:moveTo>
                    <a:pt x="90" y="95"/>
                  </a:moveTo>
                  <a:cubicBezTo>
                    <a:pt x="90" y="95"/>
                    <a:pt x="90" y="95"/>
                    <a:pt x="90" y="9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4" y="138"/>
                    <a:pt x="151" y="143"/>
                    <a:pt x="147" y="147"/>
                  </a:cubicBezTo>
                  <a:cubicBezTo>
                    <a:pt x="147" y="147"/>
                    <a:pt x="147" y="147"/>
                    <a:pt x="147" y="147"/>
                  </a:cubicBezTo>
                  <a:cubicBezTo>
                    <a:pt x="133" y="161"/>
                    <a:pt x="114" y="169"/>
                    <a:pt x="92" y="169"/>
                  </a:cubicBezTo>
                  <a:cubicBezTo>
                    <a:pt x="71" y="169"/>
                    <a:pt x="52" y="161"/>
                    <a:pt x="38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23" y="132"/>
                    <a:pt x="15" y="113"/>
                    <a:pt x="15" y="92"/>
                  </a:cubicBezTo>
                  <a:cubicBezTo>
                    <a:pt x="15" y="70"/>
                    <a:pt x="23" y="51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50" y="24"/>
                    <a:pt x="68" y="15"/>
                    <a:pt x="88" y="14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3"/>
                    <a:pt x="89" y="95"/>
                    <a:pt x="90" y="95"/>
                  </a:cubicBezTo>
                  <a:close/>
                  <a:moveTo>
                    <a:pt x="96" y="14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116" y="15"/>
                    <a:pt x="134" y="23"/>
                    <a:pt x="147" y="36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61" y="51"/>
                    <a:pt x="170" y="70"/>
                    <a:pt x="170" y="92"/>
                  </a:cubicBezTo>
                  <a:cubicBezTo>
                    <a:pt x="170" y="104"/>
                    <a:pt x="167" y="116"/>
                    <a:pt x="161" y="12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14"/>
                    <a:pt x="96" y="14"/>
                    <a:pt x="96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920B5570-D398-2B44-9B47-22FF278CD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2" y="590647"/>
            <a:ext cx="3199130" cy="61849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55D034A-3435-F042-AF95-BDFBB36AA874}"/>
              </a:ext>
            </a:extLst>
          </p:cNvPr>
          <p:cNvSpPr/>
          <p:nvPr/>
        </p:nvSpPr>
        <p:spPr>
          <a:xfrm>
            <a:off x="5619670" y="1418968"/>
            <a:ext cx="2385259" cy="4219832"/>
          </a:xfrm>
          <a:prstGeom prst="rect">
            <a:avLst/>
          </a:prstGeom>
          <a:blipFill>
            <a:blip r:embed="rId4"/>
            <a:srcRect/>
            <a:stretch>
              <a:fillRect l="-22591" r="-225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EBDB9C40-EC4B-BA47-B32D-DC1BB0C02E19}"/>
              </a:ext>
            </a:extLst>
          </p:cNvPr>
          <p:cNvSpPr txBox="1"/>
          <p:nvPr/>
        </p:nvSpPr>
        <p:spPr>
          <a:xfrm>
            <a:off x="853570" y="3678125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核心价值观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3B23535-C87F-B74D-B68C-A7AA457A3B64}"/>
              </a:ext>
            </a:extLst>
          </p:cNvPr>
          <p:cNvSpPr txBox="1"/>
          <p:nvPr/>
        </p:nvSpPr>
        <p:spPr>
          <a:xfrm>
            <a:off x="853572" y="3968186"/>
            <a:ext cx="1752224" cy="11891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26160B-C502-B44E-87C0-CE60F5190B70}"/>
              </a:ext>
            </a:extLst>
          </p:cNvPr>
          <p:cNvSpPr txBox="1"/>
          <p:nvPr/>
        </p:nvSpPr>
        <p:spPr>
          <a:xfrm>
            <a:off x="3190504" y="3678125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经营理念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95E95B45-E7D2-E643-88D3-20BBD10E43A5}"/>
              </a:ext>
            </a:extLst>
          </p:cNvPr>
          <p:cNvSpPr txBox="1"/>
          <p:nvPr/>
        </p:nvSpPr>
        <p:spPr>
          <a:xfrm>
            <a:off x="3190506" y="3968186"/>
            <a:ext cx="1752224" cy="11891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5" name="PA-文本框 9">
            <a:extLst>
              <a:ext uri="{FF2B5EF4-FFF2-40B4-BE49-F238E27FC236}">
                <a16:creationId xmlns:a16="http://schemas.microsoft.com/office/drawing/2014/main" id="{A0D3D9A2-FA69-6343-B1BA-615941CBD05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664424" y="3767689"/>
            <a:ext cx="2861425" cy="19933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以文明取胜的群体竞争意识。企业内通过物体布局所传达的感觉氛围，企业成员与客户及其他外界成员的交往方式。员工恪守的经营宗旨、价值观念和道德行为准则的综合反映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42F0929A-8D92-E749-A27F-E5A6FECB4364}"/>
              </a:ext>
            </a:extLst>
          </p:cNvPr>
          <p:cNvSpPr txBox="1"/>
          <p:nvPr/>
        </p:nvSpPr>
        <p:spPr>
          <a:xfrm>
            <a:off x="8664424" y="2165708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价值观的产生主线</a:t>
            </a:r>
          </a:p>
          <a:p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9E276559-9C87-4B46-858D-239677A0E9F3}"/>
              </a:ext>
            </a:extLst>
          </p:cNvPr>
          <p:cNvSpPr txBox="1"/>
          <p:nvPr/>
        </p:nvSpPr>
        <p:spPr>
          <a:xfrm>
            <a:off x="8674585" y="2721605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PUT YOUR TITLE HERE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89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34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84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">
            <a:extLst>
              <a:ext uri="{FF2B5EF4-FFF2-40B4-BE49-F238E27FC236}">
                <a16:creationId xmlns:a16="http://schemas.microsoft.com/office/drawing/2014/main" id="{4CB82547-5F2F-458C-9884-3F81A6AADCE0}"/>
              </a:ext>
            </a:extLst>
          </p:cNvPr>
          <p:cNvGrpSpPr/>
          <p:nvPr/>
        </p:nvGrpSpPr>
        <p:grpSpPr>
          <a:xfrm>
            <a:off x="0" y="-741021"/>
            <a:ext cx="13172455" cy="7944646"/>
            <a:chOff x="-1" y="-752596"/>
            <a:chExt cx="13172455" cy="7944646"/>
          </a:xfrm>
        </p:grpSpPr>
        <p:sp>
          <p:nvSpPr>
            <p:cNvPr id="13" name="椭圆 15">
              <a:extLst>
                <a:ext uri="{FF2B5EF4-FFF2-40B4-BE49-F238E27FC236}">
                  <a16:creationId xmlns:a16="http://schemas.microsoft.com/office/drawing/2014/main" id="{AB98F8C9-BC3F-4D92-80CC-BD49D6F4E084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A3154EC9-19A6-4997-8AAF-9C19D68689CD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15" name="组合 13">
                <a:extLst>
                  <a:ext uri="{FF2B5EF4-FFF2-40B4-BE49-F238E27FC236}">
                    <a16:creationId xmlns:a16="http://schemas.microsoft.com/office/drawing/2014/main" id="{878602B7-2811-45F8-955B-4BBD40E5D81F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18" name="任意多边形: 形状 14">
                  <a:extLst>
                    <a:ext uri="{FF2B5EF4-FFF2-40B4-BE49-F238E27FC236}">
                      <a16:creationId xmlns:a16="http://schemas.microsoft.com/office/drawing/2014/main" id="{656BEFF1-BBE8-4BE8-9310-AD8D5DFAA46E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9" name="椭圆 11">
                  <a:extLst>
                    <a:ext uri="{FF2B5EF4-FFF2-40B4-BE49-F238E27FC236}">
                      <a16:creationId xmlns:a16="http://schemas.microsoft.com/office/drawing/2014/main" id="{BFA270DF-5CE2-4236-B359-253CDC0BA8A2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0" name="TextBox 7">
                  <a:extLst>
                    <a:ext uri="{FF2B5EF4-FFF2-40B4-BE49-F238E27FC236}">
                      <a16:creationId xmlns:a16="http://schemas.microsoft.com/office/drawing/2014/main" id="{1B7A8C0F-C8A3-4232-B3CE-9057672AD42E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16" name="任意多边形 7">
                <a:extLst>
                  <a:ext uri="{FF2B5EF4-FFF2-40B4-BE49-F238E27FC236}">
                    <a16:creationId xmlns:a16="http://schemas.microsoft.com/office/drawing/2014/main" id="{1AA04472-1A07-487D-92D7-9ACB8749C816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7" name="椭圆 10">
                <a:extLst>
                  <a:ext uri="{FF2B5EF4-FFF2-40B4-BE49-F238E27FC236}">
                    <a16:creationId xmlns:a16="http://schemas.microsoft.com/office/drawing/2014/main" id="{30963E6C-7966-47AB-B535-469B8F467500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2" name="Google Shape;235;p31">
            <a:extLst>
              <a:ext uri="{FF2B5EF4-FFF2-40B4-BE49-F238E27FC236}">
                <a16:creationId xmlns:a16="http://schemas.microsoft.com/office/drawing/2014/main" id="{96DD32E5-CA09-426A-BB00-2C58114FB0A9}"/>
              </a:ext>
            </a:extLst>
          </p:cNvPr>
          <p:cNvSpPr/>
          <p:nvPr/>
        </p:nvSpPr>
        <p:spPr>
          <a:xfrm>
            <a:off x="1270946" y="-17069"/>
            <a:ext cx="4680493" cy="2956212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>
            <a:blip r:embed="rId3"/>
            <a:stretch>
              <a:fillRect t="-1960" b="-1960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alibri"/>
              <a:sym typeface="思源黑体" panose="020B0500000000000000" pitchFamily="34" charset="-122"/>
            </a:endParaRPr>
          </a:p>
        </p:txBody>
      </p:sp>
      <p:sp>
        <p:nvSpPr>
          <p:cNvPr id="3" name="Google Shape;235;p31">
            <a:extLst>
              <a:ext uri="{FF2B5EF4-FFF2-40B4-BE49-F238E27FC236}">
                <a16:creationId xmlns:a16="http://schemas.microsoft.com/office/drawing/2014/main" id="{3614B973-E0D4-48ED-8B20-D6B86B72B3A4}"/>
              </a:ext>
            </a:extLst>
          </p:cNvPr>
          <p:cNvSpPr/>
          <p:nvPr/>
        </p:nvSpPr>
        <p:spPr>
          <a:xfrm>
            <a:off x="6255026" y="0"/>
            <a:ext cx="2916691" cy="4558748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>
            <a:blip r:embed="rId4"/>
            <a:stretch>
              <a:fillRect l="-67780" r="-67780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alibri"/>
              <a:sym typeface="思源黑体" panose="020B0500000000000000" pitchFamily="34" charset="-122"/>
            </a:endParaRP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741C2E0-9CD7-4FB5-9CF6-4CF239CCB335}"/>
              </a:ext>
            </a:extLst>
          </p:cNvPr>
          <p:cNvSpPr/>
          <p:nvPr/>
        </p:nvSpPr>
        <p:spPr>
          <a:xfrm>
            <a:off x="8172151" y="3846053"/>
            <a:ext cx="2208352" cy="1425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2C09EFB9-6147-4358-AD5F-A4EC9C138B85}"/>
              </a:ext>
            </a:extLst>
          </p:cNvPr>
          <p:cNvSpPr/>
          <p:nvPr/>
        </p:nvSpPr>
        <p:spPr>
          <a:xfrm>
            <a:off x="8621878" y="4388638"/>
            <a:ext cx="1308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主题价值观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D9DC743-55A5-42BF-9B48-08DEBDDCDEF6}"/>
              </a:ext>
            </a:extLst>
          </p:cNvPr>
          <p:cNvSpPr txBox="1"/>
          <p:nvPr/>
        </p:nvSpPr>
        <p:spPr>
          <a:xfrm>
            <a:off x="1185771" y="3619100"/>
            <a:ext cx="38779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愿景是企业文化构架</a:t>
            </a: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Google Shape;86;p19">
            <a:extLst>
              <a:ext uri="{FF2B5EF4-FFF2-40B4-BE49-F238E27FC236}">
                <a16:creationId xmlns:a16="http://schemas.microsoft.com/office/drawing/2014/main" id="{0152DD64-21F3-40DA-AAE4-03EDBDDC29B0}"/>
              </a:ext>
            </a:extLst>
          </p:cNvPr>
          <p:cNvSpPr txBox="1"/>
          <p:nvPr/>
        </p:nvSpPr>
        <p:spPr>
          <a:xfrm>
            <a:off x="1185771" y="4220944"/>
            <a:ext cx="3183654" cy="49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D93C7851-9F6D-4C67-A323-A26703E0E5A6}"/>
              </a:ext>
            </a:extLst>
          </p:cNvPr>
          <p:cNvSpPr txBox="1"/>
          <p:nvPr/>
        </p:nvSpPr>
        <p:spPr>
          <a:xfrm>
            <a:off x="3800361" y="5510794"/>
            <a:ext cx="6130413" cy="134701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i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以文明取胜的群体竞争意识。企业内通过物体布局所传达的感觉氛围，企业成员与客户及其他外界成员的交往方式。</a:t>
            </a:r>
          </a:p>
          <a:p>
            <a:pPr lvl="0" defTabSz="1217930">
              <a:lnSpc>
                <a:spcPct val="150000"/>
              </a:lnSpc>
              <a:defRPr/>
            </a:pPr>
            <a:endParaRPr lang="zh-CN" altLang="en-US" sz="1400" i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endParaRPr lang="zh-CN" altLang="en-US" sz="1400" i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224D12-3049-BB4C-88DC-F917A031D13C}"/>
              </a:ext>
            </a:extLst>
          </p:cNvPr>
          <p:cNvSpPr/>
          <p:nvPr/>
        </p:nvSpPr>
        <p:spPr>
          <a:xfrm>
            <a:off x="9756742" y="2256279"/>
            <a:ext cx="2009488" cy="57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818EA-E518-D245-95E8-889CA0F8132B}"/>
              </a:ext>
            </a:extLst>
          </p:cNvPr>
          <p:cNvSpPr/>
          <p:nvPr/>
        </p:nvSpPr>
        <p:spPr>
          <a:xfrm>
            <a:off x="9756742" y="1935036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经营理念</a:t>
            </a:r>
          </a:p>
        </p:txBody>
      </p:sp>
    </p:spTree>
    <p:extLst>
      <p:ext uri="{BB962C8B-B14F-4D97-AF65-F5344CB8AC3E}">
        <p14:creationId xmlns:p14="http://schemas.microsoft.com/office/powerpoint/2010/main" val="15703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>
            <a:extLst>
              <a:ext uri="{FF2B5EF4-FFF2-40B4-BE49-F238E27FC236}">
                <a16:creationId xmlns:a16="http://schemas.microsoft.com/office/drawing/2014/main" id="{20936E3E-7199-41CB-AE6A-3E5C39ACF594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28829048-A560-43EE-8A48-E26BB856326A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E114711B-ED74-4AA1-9BCC-E8F6E6182BC4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13" name="组合 13">
                <a:extLst>
                  <a:ext uri="{FF2B5EF4-FFF2-40B4-BE49-F238E27FC236}">
                    <a16:creationId xmlns:a16="http://schemas.microsoft.com/office/drawing/2014/main" id="{8FB1967E-87DD-4F17-8DDA-8804FE245CA9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16" name="任意多边形: 形状 14">
                  <a:extLst>
                    <a:ext uri="{FF2B5EF4-FFF2-40B4-BE49-F238E27FC236}">
                      <a16:creationId xmlns:a16="http://schemas.microsoft.com/office/drawing/2014/main" id="{F7A91CDC-5131-4A32-9456-5F797211B96B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7" name="椭圆 11">
                  <a:extLst>
                    <a:ext uri="{FF2B5EF4-FFF2-40B4-BE49-F238E27FC236}">
                      <a16:creationId xmlns:a16="http://schemas.microsoft.com/office/drawing/2014/main" id="{DB883A1C-4228-43E7-8839-4F2F6061A528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18" name="TextBox 7">
                  <a:extLst>
                    <a:ext uri="{FF2B5EF4-FFF2-40B4-BE49-F238E27FC236}">
                      <a16:creationId xmlns:a16="http://schemas.microsoft.com/office/drawing/2014/main" id="{43FBF515-6E56-4E35-89F0-BC566CE41A98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14" name="任意多边形 7">
                <a:extLst>
                  <a:ext uri="{FF2B5EF4-FFF2-40B4-BE49-F238E27FC236}">
                    <a16:creationId xmlns:a16="http://schemas.microsoft.com/office/drawing/2014/main" id="{5856186A-1FC8-4286-B875-9D382CB52B46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5" name="椭圆 10">
                <a:extLst>
                  <a:ext uri="{FF2B5EF4-FFF2-40B4-BE49-F238E27FC236}">
                    <a16:creationId xmlns:a16="http://schemas.microsoft.com/office/drawing/2014/main" id="{8C610E63-79BC-4441-9D98-9D4FE44CCB33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2" name="Rectangle 21">
            <a:extLst>
              <a:ext uri="{FF2B5EF4-FFF2-40B4-BE49-F238E27FC236}">
                <a16:creationId xmlns:a16="http://schemas.microsoft.com/office/drawing/2014/main" id="{446848BC-A04D-4E79-8EB6-2DB1D9046E3D}"/>
              </a:ext>
            </a:extLst>
          </p:cNvPr>
          <p:cNvSpPr/>
          <p:nvPr/>
        </p:nvSpPr>
        <p:spPr>
          <a:xfrm>
            <a:off x="-1607" y="0"/>
            <a:ext cx="4483509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5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AB55CE1-5F28-4E9F-9B94-1C7673F06D1C}"/>
              </a:ext>
            </a:extLst>
          </p:cNvPr>
          <p:cNvSpPr/>
          <p:nvPr/>
        </p:nvSpPr>
        <p:spPr>
          <a:xfrm>
            <a:off x="-1607" y="1397396"/>
            <a:ext cx="9181740" cy="4063206"/>
          </a:xfrm>
          <a:prstGeom prst="rect">
            <a:avLst/>
          </a:prstGeom>
          <a:blipFill>
            <a:blip r:embed="rId3"/>
            <a:stretch>
              <a:fillRect t="-12923" b="-129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Ellipse 2">
            <a:extLst>
              <a:ext uri="{FF2B5EF4-FFF2-40B4-BE49-F238E27FC236}">
                <a16:creationId xmlns:a16="http://schemas.microsoft.com/office/drawing/2014/main" id="{FAF77470-8AE5-42FA-8CDF-36ED3CFA4DD0}"/>
              </a:ext>
            </a:extLst>
          </p:cNvPr>
          <p:cNvSpPr/>
          <p:nvPr/>
        </p:nvSpPr>
        <p:spPr>
          <a:xfrm>
            <a:off x="7492442" y="-623670"/>
            <a:ext cx="8173800" cy="81738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779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5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9F98841-8961-4952-B8F2-10B74214A795}"/>
              </a:ext>
            </a:extLst>
          </p:cNvPr>
          <p:cNvSpPr/>
          <p:nvPr/>
        </p:nvSpPr>
        <p:spPr>
          <a:xfrm>
            <a:off x="12190413" y="-1504336"/>
            <a:ext cx="4911998" cy="1048610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B85D5FB-192D-4259-84F0-A55CF7924B63}"/>
              </a:ext>
            </a:extLst>
          </p:cNvPr>
          <p:cNvSpPr/>
          <p:nvPr/>
        </p:nvSpPr>
        <p:spPr>
          <a:xfrm>
            <a:off x="8499464" y="-1519085"/>
            <a:ext cx="5151750" cy="150433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508657F-1D63-423B-BBA0-06B698145EEC}"/>
              </a:ext>
            </a:extLst>
          </p:cNvPr>
          <p:cNvSpPr/>
          <p:nvPr/>
        </p:nvSpPr>
        <p:spPr>
          <a:xfrm>
            <a:off x="8499464" y="6872749"/>
            <a:ext cx="5151750" cy="150433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4D65E-FC0D-4B0E-B398-9D40BAE8926E}"/>
              </a:ext>
            </a:extLst>
          </p:cNvPr>
          <p:cNvSpPr txBox="1"/>
          <p:nvPr/>
        </p:nvSpPr>
        <p:spPr>
          <a:xfrm>
            <a:off x="8009681" y="3152390"/>
            <a:ext cx="334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企业文化之理念体系基本內容</a:t>
            </a:r>
          </a:p>
          <a:p>
            <a:pPr algn="r"/>
            <a:endParaRPr lang="zh-CN" altLang="en-US" sz="2800" dirty="0">
              <a:solidFill>
                <a:schemeClr val="accent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Google Shape;86;p19">
            <a:extLst>
              <a:ext uri="{FF2B5EF4-FFF2-40B4-BE49-F238E27FC236}">
                <a16:creationId xmlns:a16="http://schemas.microsoft.com/office/drawing/2014/main" id="{CA4D52F7-210A-4C9A-A9DE-B6E5C57F0F74}"/>
              </a:ext>
            </a:extLst>
          </p:cNvPr>
          <p:cNvSpPr txBox="1"/>
          <p:nvPr/>
        </p:nvSpPr>
        <p:spPr>
          <a:xfrm>
            <a:off x="8172851" y="2751502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000" b="0" i="0" u="none" strike="noStrike" cap="none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84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0">
            <a:extLst>
              <a:ext uri="{FF2B5EF4-FFF2-40B4-BE49-F238E27FC236}">
                <a16:creationId xmlns:a16="http://schemas.microsoft.com/office/drawing/2014/main" id="{47D297CA-C00F-4391-880A-667534AA35E8}"/>
              </a:ext>
            </a:extLst>
          </p:cNvPr>
          <p:cNvGrpSpPr/>
          <p:nvPr/>
        </p:nvGrpSpPr>
        <p:grpSpPr>
          <a:xfrm>
            <a:off x="-1" y="-752596"/>
            <a:ext cx="13172455" cy="7944646"/>
            <a:chOff x="-1" y="-752596"/>
            <a:chExt cx="13172455" cy="7944646"/>
          </a:xfrm>
        </p:grpSpPr>
        <p:sp>
          <p:nvSpPr>
            <p:cNvPr id="19" name="椭圆 15">
              <a:extLst>
                <a:ext uri="{FF2B5EF4-FFF2-40B4-BE49-F238E27FC236}">
                  <a16:creationId xmlns:a16="http://schemas.microsoft.com/office/drawing/2014/main" id="{510D025E-9A7B-48EA-925E-77D8143CD3A1}"/>
                </a:ext>
              </a:extLst>
            </p:cNvPr>
            <p:cNvSpPr/>
            <p:nvPr/>
          </p:nvSpPr>
          <p:spPr>
            <a:xfrm>
              <a:off x="10425792" y="4892445"/>
              <a:ext cx="2299605" cy="2299605"/>
            </a:xfrm>
            <a:prstGeom prst="ellipse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076C0A77-70D7-484F-B872-59D324281C54}"/>
                </a:ext>
              </a:extLst>
            </p:cNvPr>
            <p:cNvGrpSpPr/>
            <p:nvPr/>
          </p:nvGrpSpPr>
          <p:grpSpPr>
            <a:xfrm>
              <a:off x="-1" y="-752596"/>
              <a:ext cx="13172455" cy="7610595"/>
              <a:chOff x="-1" y="-752596"/>
              <a:chExt cx="13172455" cy="7610595"/>
            </a:xfrm>
          </p:grpSpPr>
          <p:grpSp>
            <p:nvGrpSpPr>
              <p:cNvPr id="21" name="组合 13">
                <a:extLst>
                  <a:ext uri="{FF2B5EF4-FFF2-40B4-BE49-F238E27FC236}">
                    <a16:creationId xmlns:a16="http://schemas.microsoft.com/office/drawing/2014/main" id="{9E43C5C1-6732-4925-8753-0E5A7F5D0AB1}"/>
                  </a:ext>
                </a:extLst>
              </p:cNvPr>
              <p:cNvGrpSpPr/>
              <p:nvPr/>
            </p:nvGrpSpPr>
            <p:grpSpPr>
              <a:xfrm>
                <a:off x="502326" y="-752596"/>
                <a:ext cx="12670128" cy="1960910"/>
                <a:chOff x="502326" y="-752596"/>
                <a:chExt cx="12670128" cy="1960910"/>
              </a:xfrm>
            </p:grpSpPr>
            <p:sp>
              <p:nvSpPr>
                <p:cNvPr id="24" name="任意多边形: 形状 14">
                  <a:extLst>
                    <a:ext uri="{FF2B5EF4-FFF2-40B4-BE49-F238E27FC236}">
                      <a16:creationId xmlns:a16="http://schemas.microsoft.com/office/drawing/2014/main" id="{F62D8829-3E2F-49C3-91FA-2CFEEA8957E0}"/>
                    </a:ext>
                  </a:extLst>
                </p:cNvPr>
                <p:cNvSpPr/>
                <p:nvPr/>
              </p:nvSpPr>
              <p:spPr>
                <a:xfrm>
                  <a:off x="11211544" y="-752596"/>
                  <a:ext cx="1960910" cy="1960910"/>
                </a:xfrm>
                <a:custGeom>
                  <a:avLst/>
                  <a:gdLst>
                    <a:gd name="connsiteX0" fmla="*/ 1376008 w 2752018"/>
                    <a:gd name="connsiteY0" fmla="*/ 422543 h 2752018"/>
                    <a:gd name="connsiteX1" fmla="*/ 422543 w 2752018"/>
                    <a:gd name="connsiteY1" fmla="*/ 1376008 h 2752018"/>
                    <a:gd name="connsiteX2" fmla="*/ 1376008 w 2752018"/>
                    <a:gd name="connsiteY2" fmla="*/ 2329473 h 2752018"/>
                    <a:gd name="connsiteX3" fmla="*/ 2329473 w 2752018"/>
                    <a:gd name="connsiteY3" fmla="*/ 1376008 h 2752018"/>
                    <a:gd name="connsiteX4" fmla="*/ 1376008 w 2752018"/>
                    <a:gd name="connsiteY4" fmla="*/ 422543 h 2752018"/>
                    <a:gd name="connsiteX5" fmla="*/ 1376009 w 2752018"/>
                    <a:gd name="connsiteY5" fmla="*/ 0 h 2752018"/>
                    <a:gd name="connsiteX6" fmla="*/ 2752018 w 2752018"/>
                    <a:gd name="connsiteY6" fmla="*/ 1376009 h 2752018"/>
                    <a:gd name="connsiteX7" fmla="*/ 1376009 w 2752018"/>
                    <a:gd name="connsiteY7" fmla="*/ 2752018 h 2752018"/>
                    <a:gd name="connsiteX8" fmla="*/ 0 w 2752018"/>
                    <a:gd name="connsiteY8" fmla="*/ 1376009 h 2752018"/>
                    <a:gd name="connsiteX9" fmla="*/ 1376009 w 2752018"/>
                    <a:gd name="connsiteY9" fmla="*/ 0 h 275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2018" h="2752018">
                      <a:moveTo>
                        <a:pt x="1376008" y="422543"/>
                      </a:moveTo>
                      <a:cubicBezTo>
                        <a:pt x="849424" y="422543"/>
                        <a:pt x="422543" y="849424"/>
                        <a:pt x="422543" y="1376008"/>
                      </a:cubicBezTo>
                      <a:cubicBezTo>
                        <a:pt x="422543" y="1902592"/>
                        <a:pt x="849424" y="2329473"/>
                        <a:pt x="1376008" y="2329473"/>
                      </a:cubicBezTo>
                      <a:cubicBezTo>
                        <a:pt x="1902592" y="2329473"/>
                        <a:pt x="2329473" y="1902592"/>
                        <a:pt x="2329473" y="1376008"/>
                      </a:cubicBezTo>
                      <a:cubicBezTo>
                        <a:pt x="2329473" y="849424"/>
                        <a:pt x="1902592" y="422543"/>
                        <a:pt x="1376008" y="422543"/>
                      </a:cubicBezTo>
                      <a:close/>
                      <a:moveTo>
                        <a:pt x="1376009" y="0"/>
                      </a:moveTo>
                      <a:cubicBezTo>
                        <a:pt x="2135958" y="0"/>
                        <a:pt x="2752018" y="616060"/>
                        <a:pt x="2752018" y="1376009"/>
                      </a:cubicBezTo>
                      <a:cubicBezTo>
                        <a:pt x="2752018" y="2135958"/>
                        <a:pt x="2135958" y="2752018"/>
                        <a:pt x="1376009" y="2752018"/>
                      </a:cubicBezTo>
                      <a:cubicBezTo>
                        <a:pt x="616060" y="2752018"/>
                        <a:pt x="0" y="2135958"/>
                        <a:pt x="0" y="1376009"/>
                      </a:cubicBezTo>
                      <a:cubicBezTo>
                        <a:pt x="0" y="616060"/>
                        <a:pt x="616060" y="0"/>
                        <a:pt x="1376009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5" name="椭圆 11">
                  <a:extLst>
                    <a:ext uri="{FF2B5EF4-FFF2-40B4-BE49-F238E27FC236}">
                      <a16:creationId xmlns:a16="http://schemas.microsoft.com/office/drawing/2014/main" id="{57A0F5B8-3140-4DBA-B043-C45BB0ED1A2D}"/>
                    </a:ext>
                  </a:extLst>
                </p:cNvPr>
                <p:cNvSpPr/>
                <p:nvPr/>
              </p:nvSpPr>
              <p:spPr>
                <a:xfrm>
                  <a:off x="502326" y="393254"/>
                  <a:ext cx="441938" cy="4258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  <p:sp>
              <p:nvSpPr>
                <p:cNvPr id="26" name="TextBox 7">
                  <a:extLst>
                    <a:ext uri="{FF2B5EF4-FFF2-40B4-BE49-F238E27FC236}">
                      <a16:creationId xmlns:a16="http://schemas.microsoft.com/office/drawing/2014/main" id="{A39D28E9-6D08-4F3E-9AD9-79C1534F13E0}"/>
                    </a:ext>
                  </a:extLst>
                </p:cNvPr>
                <p:cNvSpPr txBox="1"/>
                <p:nvPr/>
              </p:nvSpPr>
              <p:spPr>
                <a:xfrm>
                  <a:off x="1205845" y="421536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输入您的标题</a:t>
                  </a:r>
                </a:p>
              </p:txBody>
            </p:sp>
          </p:grpSp>
          <p:sp>
            <p:nvSpPr>
              <p:cNvPr id="22" name="任意多边形 7">
                <a:extLst>
                  <a:ext uri="{FF2B5EF4-FFF2-40B4-BE49-F238E27FC236}">
                    <a16:creationId xmlns:a16="http://schemas.microsoft.com/office/drawing/2014/main" id="{C474E4A6-F6ED-4EDF-A0EC-626DBB7F06FE}"/>
                  </a:ext>
                </a:extLst>
              </p:cNvPr>
              <p:cNvSpPr/>
              <p:nvPr/>
            </p:nvSpPr>
            <p:spPr>
              <a:xfrm rot="10800000">
                <a:off x="-1" y="6432101"/>
                <a:ext cx="12191999" cy="425898"/>
              </a:xfrm>
              <a:custGeom>
                <a:avLst/>
                <a:gdLst>
                  <a:gd name="connsiteX0" fmla="*/ 0 w 12191999"/>
                  <a:gd name="connsiteY0" fmla="*/ 0 h 5060581"/>
                  <a:gd name="connsiteX1" fmla="*/ 5486400 w 12191999"/>
                  <a:gd name="connsiteY1" fmla="*/ 0 h 5060581"/>
                  <a:gd name="connsiteX2" fmla="*/ 5486400 w 12191999"/>
                  <a:gd name="connsiteY2" fmla="*/ 1 h 5060581"/>
                  <a:gd name="connsiteX3" fmla="*/ 12191999 w 12191999"/>
                  <a:gd name="connsiteY3" fmla="*/ 1 h 5060581"/>
                  <a:gd name="connsiteX4" fmla="*/ 12191999 w 12191999"/>
                  <a:gd name="connsiteY4" fmla="*/ 4787035 h 5060581"/>
                  <a:gd name="connsiteX5" fmla="*/ 5486399 w 12191999"/>
                  <a:gd name="connsiteY5" fmla="*/ 4110699 h 5060581"/>
                  <a:gd name="connsiteX6" fmla="*/ 5486399 w 12191999"/>
                  <a:gd name="connsiteY6" fmla="*/ 4110699 h 5060581"/>
                  <a:gd name="connsiteX7" fmla="*/ 5237095 w 12191999"/>
                  <a:gd name="connsiteY7" fmla="*/ 4115165 h 5060581"/>
                  <a:gd name="connsiteX8" fmla="*/ 0 w 12191999"/>
                  <a:gd name="connsiteY8" fmla="*/ 4787035 h 506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1999" h="5060581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1"/>
                    </a:lnTo>
                    <a:lnTo>
                      <a:pt x="12191999" y="1"/>
                    </a:lnTo>
                    <a:lnTo>
                      <a:pt x="12191999" y="4787035"/>
                    </a:lnTo>
                    <a:cubicBezTo>
                      <a:pt x="8839199" y="5676951"/>
                      <a:pt x="8839199" y="4110699"/>
                      <a:pt x="5486399" y="4110699"/>
                    </a:cubicBezTo>
                    <a:lnTo>
                      <a:pt x="5486399" y="4110699"/>
                    </a:lnTo>
                    <a:lnTo>
                      <a:pt x="5237095" y="4115165"/>
                    </a:lnTo>
                    <a:cubicBezTo>
                      <a:pt x="2740521" y="4206191"/>
                      <a:pt x="2657475" y="5649141"/>
                      <a:pt x="0" y="47870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4744"/>
                  </a:gs>
                  <a:gs pos="37000">
                    <a:srgbClr val="C62F34"/>
                  </a:gs>
                  <a:gs pos="100000">
                    <a:srgbClr val="B21D3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3" name="椭圆 10">
                <a:extLst>
                  <a:ext uri="{FF2B5EF4-FFF2-40B4-BE49-F238E27FC236}">
                    <a16:creationId xmlns:a16="http://schemas.microsoft.com/office/drawing/2014/main" id="{AFD6DD77-9ADE-40D8-AA71-3849BEC8B15C}"/>
                  </a:ext>
                </a:extLst>
              </p:cNvPr>
              <p:cNvSpPr/>
              <p:nvPr/>
            </p:nvSpPr>
            <p:spPr>
              <a:xfrm>
                <a:off x="374491" y="5910943"/>
                <a:ext cx="281834" cy="2626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2" name="Group 18">
            <a:extLst>
              <a:ext uri="{FF2B5EF4-FFF2-40B4-BE49-F238E27FC236}">
                <a16:creationId xmlns:a16="http://schemas.microsoft.com/office/drawing/2014/main" id="{D21894B8-57B3-45E7-A30D-279D3EDC7DCC}"/>
              </a:ext>
            </a:extLst>
          </p:cNvPr>
          <p:cNvGrpSpPr/>
          <p:nvPr/>
        </p:nvGrpSpPr>
        <p:grpSpPr>
          <a:xfrm>
            <a:off x="1725709" y="1077409"/>
            <a:ext cx="3074258" cy="4833534"/>
            <a:chOff x="4918805" y="2165685"/>
            <a:chExt cx="2414950" cy="3796930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DDF50A5A-EB4E-4DB9-A142-9C36D3B30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775" y="2187453"/>
              <a:ext cx="720270" cy="1170930"/>
            </a:xfrm>
            <a:custGeom>
              <a:avLst/>
              <a:gdLst>
                <a:gd name="T0" fmla="*/ 276 w 279"/>
                <a:gd name="T1" fmla="*/ 1 h 492"/>
                <a:gd name="T2" fmla="*/ 46 w 279"/>
                <a:gd name="T3" fmla="*/ 167 h 492"/>
                <a:gd name="T4" fmla="*/ 0 w 279"/>
                <a:gd name="T5" fmla="*/ 492 h 492"/>
                <a:gd name="T6" fmla="*/ 23 w 279"/>
                <a:gd name="T7" fmla="*/ 492 h 492"/>
                <a:gd name="T8" fmla="*/ 67 w 279"/>
                <a:gd name="T9" fmla="*/ 176 h 492"/>
                <a:gd name="T10" fmla="*/ 278 w 279"/>
                <a:gd name="T11" fmla="*/ 24 h 492"/>
                <a:gd name="T12" fmla="*/ 279 w 279"/>
                <a:gd name="T13" fmla="*/ 24 h 492"/>
                <a:gd name="T14" fmla="*/ 279 w 279"/>
                <a:gd name="T15" fmla="*/ 0 h 492"/>
                <a:gd name="T16" fmla="*/ 276 w 279"/>
                <a:gd name="T17" fmla="*/ 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492">
                  <a:moveTo>
                    <a:pt x="276" y="1"/>
                  </a:moveTo>
                  <a:cubicBezTo>
                    <a:pt x="175" y="12"/>
                    <a:pt x="87" y="75"/>
                    <a:pt x="46" y="167"/>
                  </a:cubicBezTo>
                  <a:cubicBezTo>
                    <a:pt x="0" y="269"/>
                    <a:pt x="0" y="393"/>
                    <a:pt x="0" y="492"/>
                  </a:cubicBezTo>
                  <a:cubicBezTo>
                    <a:pt x="23" y="492"/>
                    <a:pt x="23" y="492"/>
                    <a:pt x="23" y="492"/>
                  </a:cubicBezTo>
                  <a:cubicBezTo>
                    <a:pt x="23" y="395"/>
                    <a:pt x="23" y="274"/>
                    <a:pt x="67" y="176"/>
                  </a:cubicBezTo>
                  <a:cubicBezTo>
                    <a:pt x="105" y="92"/>
                    <a:pt x="186" y="34"/>
                    <a:pt x="278" y="24"/>
                  </a:cubicBezTo>
                  <a:cubicBezTo>
                    <a:pt x="278" y="24"/>
                    <a:pt x="279" y="24"/>
                    <a:pt x="279" y="24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8" y="0"/>
                    <a:pt x="277" y="0"/>
                    <a:pt x="276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lang="en-US" sz="90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Freeform 21">
              <a:extLst>
                <a:ext uri="{FF2B5EF4-FFF2-40B4-BE49-F238E27FC236}">
                  <a16:creationId xmlns:a16="http://schemas.microsoft.com/office/drawing/2014/main" id="{DC1F8D8D-467B-48D3-9877-21B7E6EF3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045" y="2165685"/>
              <a:ext cx="797132" cy="1370286"/>
            </a:xfrm>
            <a:custGeom>
              <a:avLst/>
              <a:gdLst>
                <a:gd name="T0" fmla="*/ 231 w 309"/>
                <a:gd name="T1" fmla="*/ 109 h 576"/>
                <a:gd name="T2" fmla="*/ 0 w 309"/>
                <a:gd name="T3" fmla="*/ 9 h 576"/>
                <a:gd name="T4" fmla="*/ 0 w 309"/>
                <a:gd name="T5" fmla="*/ 33 h 576"/>
                <a:gd name="T6" fmla="*/ 212 w 309"/>
                <a:gd name="T7" fmla="*/ 123 h 576"/>
                <a:gd name="T8" fmla="*/ 275 w 309"/>
                <a:gd name="T9" fmla="*/ 489 h 576"/>
                <a:gd name="T10" fmla="*/ 273 w 309"/>
                <a:gd name="T11" fmla="*/ 576 h 576"/>
                <a:gd name="T12" fmla="*/ 296 w 309"/>
                <a:gd name="T13" fmla="*/ 576 h 576"/>
                <a:gd name="T14" fmla="*/ 298 w 309"/>
                <a:gd name="T15" fmla="*/ 490 h 576"/>
                <a:gd name="T16" fmla="*/ 231 w 309"/>
                <a:gd name="T17" fmla="*/ 109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576">
                  <a:moveTo>
                    <a:pt x="231" y="109"/>
                  </a:moveTo>
                  <a:cubicBezTo>
                    <a:pt x="176" y="37"/>
                    <a:pt x="92" y="0"/>
                    <a:pt x="0" y="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84" y="24"/>
                    <a:pt x="162" y="57"/>
                    <a:pt x="212" y="123"/>
                  </a:cubicBezTo>
                  <a:cubicBezTo>
                    <a:pt x="285" y="220"/>
                    <a:pt x="280" y="363"/>
                    <a:pt x="275" y="489"/>
                  </a:cubicBezTo>
                  <a:cubicBezTo>
                    <a:pt x="274" y="519"/>
                    <a:pt x="273" y="548"/>
                    <a:pt x="273" y="576"/>
                  </a:cubicBezTo>
                  <a:cubicBezTo>
                    <a:pt x="296" y="576"/>
                    <a:pt x="296" y="576"/>
                    <a:pt x="296" y="576"/>
                  </a:cubicBezTo>
                  <a:cubicBezTo>
                    <a:pt x="296" y="549"/>
                    <a:pt x="297" y="520"/>
                    <a:pt x="298" y="490"/>
                  </a:cubicBezTo>
                  <a:cubicBezTo>
                    <a:pt x="303" y="360"/>
                    <a:pt x="309" y="213"/>
                    <a:pt x="231" y="1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lang="en-US" sz="90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229F1B98-21AD-4756-895B-56584C81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572" y="3146425"/>
              <a:ext cx="169840" cy="156964"/>
            </a:xfrm>
            <a:prstGeom prst="ellipse">
              <a:avLst/>
            </a:prstGeom>
            <a:solidFill>
              <a:srgbClr val="4E9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lang="en-US" sz="90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Oval 23">
              <a:extLst>
                <a:ext uri="{FF2B5EF4-FFF2-40B4-BE49-F238E27FC236}">
                  <a16:creationId xmlns:a16="http://schemas.microsoft.com/office/drawing/2014/main" id="{15D4B9ED-57F4-4F64-A1C4-B9ED35F72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148" y="3146425"/>
              <a:ext cx="169840" cy="156964"/>
            </a:xfrm>
            <a:prstGeom prst="ellipse">
              <a:avLst/>
            </a:prstGeom>
            <a:solidFill>
              <a:srgbClr val="4E9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lang="en-US" sz="90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E88172F-CDED-4DE0-A058-A8D47C39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805" y="4439947"/>
              <a:ext cx="1501285" cy="1522668"/>
            </a:xfrm>
            <a:custGeom>
              <a:avLst/>
              <a:gdLst>
                <a:gd name="T0" fmla="*/ 481 w 582"/>
                <a:gd name="T1" fmla="*/ 259 h 640"/>
                <a:gd name="T2" fmla="*/ 460 w 582"/>
                <a:gd name="T3" fmla="*/ 261 h 640"/>
                <a:gd name="T4" fmla="*/ 460 w 582"/>
                <a:gd name="T5" fmla="*/ 0 h 640"/>
                <a:gd name="T6" fmla="*/ 24 w 582"/>
                <a:gd name="T7" fmla="*/ 0 h 640"/>
                <a:gd name="T8" fmla="*/ 0 w 582"/>
                <a:gd name="T9" fmla="*/ 640 h 640"/>
                <a:gd name="T10" fmla="*/ 460 w 582"/>
                <a:gd name="T11" fmla="*/ 640 h 640"/>
                <a:gd name="T12" fmla="*/ 460 w 582"/>
                <a:gd name="T13" fmla="*/ 460 h 640"/>
                <a:gd name="T14" fmla="*/ 481 w 582"/>
                <a:gd name="T15" fmla="*/ 462 h 640"/>
                <a:gd name="T16" fmla="*/ 582 w 582"/>
                <a:gd name="T17" fmla="*/ 360 h 640"/>
                <a:gd name="T18" fmla="*/ 481 w 582"/>
                <a:gd name="T19" fmla="*/ 25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2" h="640">
                  <a:moveTo>
                    <a:pt x="481" y="259"/>
                  </a:moveTo>
                  <a:cubicBezTo>
                    <a:pt x="474" y="259"/>
                    <a:pt x="466" y="260"/>
                    <a:pt x="460" y="261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460" y="640"/>
                    <a:pt x="460" y="640"/>
                    <a:pt x="460" y="640"/>
                  </a:cubicBezTo>
                  <a:cubicBezTo>
                    <a:pt x="460" y="460"/>
                    <a:pt x="460" y="460"/>
                    <a:pt x="460" y="460"/>
                  </a:cubicBezTo>
                  <a:cubicBezTo>
                    <a:pt x="466" y="461"/>
                    <a:pt x="474" y="462"/>
                    <a:pt x="481" y="462"/>
                  </a:cubicBezTo>
                  <a:cubicBezTo>
                    <a:pt x="537" y="462"/>
                    <a:pt x="582" y="416"/>
                    <a:pt x="582" y="360"/>
                  </a:cubicBezTo>
                  <a:cubicBezTo>
                    <a:pt x="582" y="304"/>
                    <a:pt x="537" y="259"/>
                    <a:pt x="481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lang="en-US" sz="90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C696E19D-CCF0-47FB-8D1B-01801E366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790" y="2934465"/>
              <a:ext cx="1124415" cy="1836596"/>
            </a:xfrm>
            <a:custGeom>
              <a:avLst/>
              <a:gdLst>
                <a:gd name="T0" fmla="*/ 436 w 436"/>
                <a:gd name="T1" fmla="*/ 0 h 772"/>
                <a:gd name="T2" fmla="*/ 23 w 436"/>
                <a:gd name="T3" fmla="*/ 0 h 772"/>
                <a:gd name="T4" fmla="*/ 0 w 436"/>
                <a:gd name="T5" fmla="*/ 633 h 772"/>
                <a:gd name="T6" fmla="*/ 121 w 436"/>
                <a:gd name="T7" fmla="*/ 633 h 772"/>
                <a:gd name="T8" fmla="*/ 114 w 436"/>
                <a:gd name="T9" fmla="*/ 670 h 772"/>
                <a:gd name="T10" fmla="*/ 216 w 436"/>
                <a:gd name="T11" fmla="*/ 772 h 772"/>
                <a:gd name="T12" fmla="*/ 317 w 436"/>
                <a:gd name="T13" fmla="*/ 670 h 772"/>
                <a:gd name="T14" fmla="*/ 310 w 436"/>
                <a:gd name="T15" fmla="*/ 633 h 772"/>
                <a:gd name="T16" fmla="*/ 436 w 436"/>
                <a:gd name="T17" fmla="*/ 633 h 772"/>
                <a:gd name="T18" fmla="*/ 436 w 436"/>
                <a:gd name="T19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772">
                  <a:moveTo>
                    <a:pt x="43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121" y="633"/>
                    <a:pt x="121" y="633"/>
                    <a:pt x="121" y="633"/>
                  </a:cubicBezTo>
                  <a:cubicBezTo>
                    <a:pt x="116" y="645"/>
                    <a:pt x="114" y="657"/>
                    <a:pt x="114" y="670"/>
                  </a:cubicBezTo>
                  <a:cubicBezTo>
                    <a:pt x="114" y="727"/>
                    <a:pt x="159" y="772"/>
                    <a:pt x="216" y="772"/>
                  </a:cubicBezTo>
                  <a:cubicBezTo>
                    <a:pt x="272" y="772"/>
                    <a:pt x="317" y="727"/>
                    <a:pt x="317" y="670"/>
                  </a:cubicBezTo>
                  <a:cubicBezTo>
                    <a:pt x="317" y="657"/>
                    <a:pt x="315" y="645"/>
                    <a:pt x="310" y="633"/>
                  </a:cubicBezTo>
                  <a:cubicBezTo>
                    <a:pt x="436" y="633"/>
                    <a:pt x="436" y="633"/>
                    <a:pt x="436" y="633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lang="en-US" sz="90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C1178A7-CCD5-4C4A-8071-F19643F64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368" y="2934465"/>
              <a:ext cx="1517401" cy="1505482"/>
            </a:xfrm>
            <a:custGeom>
              <a:avLst/>
              <a:gdLst>
                <a:gd name="T0" fmla="*/ 588 w 588"/>
                <a:gd name="T1" fmla="*/ 633 h 633"/>
                <a:gd name="T2" fmla="*/ 565 w 588"/>
                <a:gd name="T3" fmla="*/ 0 h 633"/>
                <a:gd name="T4" fmla="*/ 136 w 588"/>
                <a:gd name="T5" fmla="*/ 0 h 633"/>
                <a:gd name="T6" fmla="*/ 136 w 588"/>
                <a:gd name="T7" fmla="*/ 237 h 633"/>
                <a:gd name="T8" fmla="*/ 102 w 588"/>
                <a:gd name="T9" fmla="*/ 232 h 633"/>
                <a:gd name="T10" fmla="*/ 0 w 588"/>
                <a:gd name="T11" fmla="*/ 333 h 633"/>
                <a:gd name="T12" fmla="*/ 102 w 588"/>
                <a:gd name="T13" fmla="*/ 435 h 633"/>
                <a:gd name="T14" fmla="*/ 136 w 588"/>
                <a:gd name="T15" fmla="*/ 429 h 633"/>
                <a:gd name="T16" fmla="*/ 136 w 588"/>
                <a:gd name="T17" fmla="*/ 633 h 633"/>
                <a:gd name="T18" fmla="*/ 588 w 588"/>
                <a:gd name="T19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633">
                  <a:moveTo>
                    <a:pt x="588" y="633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25" y="234"/>
                    <a:pt x="114" y="232"/>
                    <a:pt x="102" y="232"/>
                  </a:cubicBezTo>
                  <a:cubicBezTo>
                    <a:pt x="46" y="232"/>
                    <a:pt x="0" y="277"/>
                    <a:pt x="0" y="333"/>
                  </a:cubicBezTo>
                  <a:cubicBezTo>
                    <a:pt x="0" y="390"/>
                    <a:pt x="46" y="435"/>
                    <a:pt x="102" y="435"/>
                  </a:cubicBezTo>
                  <a:cubicBezTo>
                    <a:pt x="114" y="435"/>
                    <a:pt x="125" y="433"/>
                    <a:pt x="136" y="429"/>
                  </a:cubicBezTo>
                  <a:cubicBezTo>
                    <a:pt x="136" y="633"/>
                    <a:pt x="136" y="633"/>
                    <a:pt x="136" y="633"/>
                  </a:cubicBezTo>
                  <a:lnTo>
                    <a:pt x="588" y="6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lang="en-US" sz="90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38C16567-6092-43EE-BF11-62297126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205" y="4092793"/>
              <a:ext cx="1228550" cy="1869822"/>
            </a:xfrm>
            <a:custGeom>
              <a:avLst/>
              <a:gdLst>
                <a:gd name="T0" fmla="*/ 452 w 476"/>
                <a:gd name="T1" fmla="*/ 146 h 786"/>
                <a:gd name="T2" fmla="*/ 327 w 476"/>
                <a:gd name="T3" fmla="*/ 146 h 786"/>
                <a:gd name="T4" fmla="*/ 338 w 476"/>
                <a:gd name="T5" fmla="*/ 102 h 786"/>
                <a:gd name="T6" fmla="*/ 236 w 476"/>
                <a:gd name="T7" fmla="*/ 0 h 786"/>
                <a:gd name="T8" fmla="*/ 134 w 476"/>
                <a:gd name="T9" fmla="*/ 102 h 786"/>
                <a:gd name="T10" fmla="*/ 144 w 476"/>
                <a:gd name="T11" fmla="*/ 146 h 786"/>
                <a:gd name="T12" fmla="*/ 0 w 476"/>
                <a:gd name="T13" fmla="*/ 146 h 786"/>
                <a:gd name="T14" fmla="*/ 0 w 476"/>
                <a:gd name="T15" fmla="*/ 786 h 786"/>
                <a:gd name="T16" fmla="*/ 476 w 476"/>
                <a:gd name="T17" fmla="*/ 786 h 786"/>
                <a:gd name="T18" fmla="*/ 452 w 476"/>
                <a:gd name="T19" fmla="*/ 14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6" h="786">
                  <a:moveTo>
                    <a:pt x="452" y="146"/>
                  </a:moveTo>
                  <a:cubicBezTo>
                    <a:pt x="327" y="146"/>
                    <a:pt x="327" y="146"/>
                    <a:pt x="327" y="146"/>
                  </a:cubicBezTo>
                  <a:cubicBezTo>
                    <a:pt x="334" y="133"/>
                    <a:pt x="338" y="118"/>
                    <a:pt x="338" y="102"/>
                  </a:cubicBezTo>
                  <a:cubicBezTo>
                    <a:pt x="338" y="46"/>
                    <a:pt x="292" y="0"/>
                    <a:pt x="236" y="0"/>
                  </a:cubicBezTo>
                  <a:cubicBezTo>
                    <a:pt x="180" y="0"/>
                    <a:pt x="134" y="46"/>
                    <a:pt x="134" y="102"/>
                  </a:cubicBezTo>
                  <a:cubicBezTo>
                    <a:pt x="134" y="118"/>
                    <a:pt x="138" y="133"/>
                    <a:pt x="14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86"/>
                    <a:pt x="0" y="786"/>
                    <a:pt x="0" y="786"/>
                  </a:cubicBezTo>
                  <a:cubicBezTo>
                    <a:pt x="476" y="786"/>
                    <a:pt x="476" y="786"/>
                    <a:pt x="476" y="786"/>
                  </a:cubicBezTo>
                  <a:lnTo>
                    <a:pt x="452" y="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lang="en-US" sz="90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42AC351-9A6D-4358-9EEC-7EABAC321BBE}"/>
              </a:ext>
            </a:extLst>
          </p:cNvPr>
          <p:cNvSpPr/>
          <p:nvPr/>
        </p:nvSpPr>
        <p:spPr>
          <a:xfrm>
            <a:off x="5808708" y="1938552"/>
            <a:ext cx="5119204" cy="10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企业使命是一个企业存在的理由。一个有效的使命告诉企业内部的员工和社会大众，除了赚钱以外，我存在的价值和存在的意义还有什么，它更多地体现了企业存在的理想主义动机。</a:t>
            </a:r>
          </a:p>
          <a:p>
            <a:pPr lvl="0">
              <a:lnSpc>
                <a:spcPct val="130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4EF497C0-BAFD-4312-B258-AEB2406EE485}"/>
              </a:ext>
            </a:extLst>
          </p:cNvPr>
          <p:cNvSpPr/>
          <p:nvPr/>
        </p:nvSpPr>
        <p:spPr>
          <a:xfrm>
            <a:off x="5945494" y="3096574"/>
            <a:ext cx="1754606" cy="3895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C8BC3BC9-1EEB-456F-9C4A-BAA3E8278A3F}"/>
              </a:ext>
            </a:extLst>
          </p:cNvPr>
          <p:cNvSpPr/>
          <p:nvPr/>
        </p:nvSpPr>
        <p:spPr>
          <a:xfrm>
            <a:off x="6231358" y="3142692"/>
            <a:ext cx="1218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E68FEC0F-C3FF-4DF1-86D4-EA24E818D89C}"/>
              </a:ext>
            </a:extLst>
          </p:cNvPr>
          <p:cNvSpPr/>
          <p:nvPr/>
        </p:nvSpPr>
        <p:spPr>
          <a:xfrm>
            <a:off x="5910422" y="4112826"/>
            <a:ext cx="3366489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请在此处添加具体内容，文字尽量言简意赅，简单说明即可，不必过于繁琐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02CFF288-A302-422F-A4C8-8F3366177A56}"/>
              </a:ext>
            </a:extLst>
          </p:cNvPr>
          <p:cNvSpPr/>
          <p:nvPr/>
        </p:nvSpPr>
        <p:spPr>
          <a:xfrm>
            <a:off x="5910423" y="3802597"/>
            <a:ext cx="2423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核心价值观</a:t>
            </a: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9B1F889C-2228-4931-B7ED-EFB114ABB26D}"/>
              </a:ext>
            </a:extLst>
          </p:cNvPr>
          <p:cNvSpPr/>
          <p:nvPr/>
        </p:nvSpPr>
        <p:spPr>
          <a:xfrm>
            <a:off x="5910422" y="5154226"/>
            <a:ext cx="3366489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请在此处添加具体内容，文字尽量言简意赅，简单说明即可，不必过于繁琐</a:t>
            </a: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58EE3BAD-7703-4AF3-8E2C-F7B0C15C82F4}"/>
              </a:ext>
            </a:extLst>
          </p:cNvPr>
          <p:cNvSpPr/>
          <p:nvPr/>
        </p:nvSpPr>
        <p:spPr>
          <a:xfrm>
            <a:off x="5910423" y="4843997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经营理念</a:t>
            </a:r>
          </a:p>
        </p:txBody>
      </p:sp>
    </p:spTree>
    <p:extLst>
      <p:ext uri="{BB962C8B-B14F-4D97-AF65-F5344CB8AC3E}">
        <p14:creationId xmlns:p14="http://schemas.microsoft.com/office/powerpoint/2010/main" val="40017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BA293A7B-DD44-464E-B389-41CA207543D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主题​​">
  <a:themeElements>
    <a:clrScheme name="Custom 5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21E2F"/>
      </a:accent1>
      <a:accent2>
        <a:srgbClr val="D8474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2000</Words>
  <Application>Microsoft Office PowerPoint</Application>
  <PresentationFormat>宽屏</PresentationFormat>
  <Paragraphs>221</Paragraphs>
  <Slides>26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等线 Light</vt:lpstr>
      <vt:lpstr>思源黑体</vt:lpstr>
      <vt:lpstr>思源黑体 Medium</vt:lpstr>
      <vt:lpstr>字魂35号-经典雅黑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演示文稿2</dc:title>
  <dc:creator>Wavoy</dc:creator>
  <cp:lastModifiedBy>李 健</cp:lastModifiedBy>
  <cp:revision>15</cp:revision>
  <dcterms:created xsi:type="dcterms:W3CDTF">2019-11-12T13:19:21Z</dcterms:created>
  <dcterms:modified xsi:type="dcterms:W3CDTF">2020-02-26T01:45:52Z</dcterms:modified>
</cp:coreProperties>
</file>