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57" r:id="rId3"/>
    <p:sldId id="266" r:id="rId4"/>
    <p:sldId id="279" r:id="rId5"/>
    <p:sldId id="280" r:id="rId6"/>
    <p:sldId id="281" r:id="rId7"/>
    <p:sldId id="282" r:id="rId8"/>
    <p:sldId id="270" r:id="rId9"/>
    <p:sldId id="262" r:id="rId10"/>
    <p:sldId id="273" r:id="rId11"/>
    <p:sldId id="272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9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936D-8FC8-477C-9787-93C38820234E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9B45A-A28B-437F-BFC5-EEDB708AC6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426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42B6E-1F98-4162-AB2D-3AF35811F3E4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9E4ED-0D3A-4545-8ED9-6A78FC7563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74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09790F8-7177-4EAB-B266-AD0BA172F3C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2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3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4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5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6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7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CAFABEF-0067-4C79-8D67-398BFF03CD0F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8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CAFABEF-0067-4C79-8D67-398BFF03CD0F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9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CAFABEF-0067-4C79-8D67-398BFF03CD0F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10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png"/><Relationship Id="rId7" Type="http://schemas.openxmlformats.org/officeDocument/2006/relationships/hyperlink" Target="../&#25945;&#23398;&#39033;&#30446;&#30446;&#24405;.pptx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png"/><Relationship Id="rId7" Type="http://schemas.openxmlformats.org/officeDocument/2006/relationships/hyperlink" Target="../&#25945;&#23398;&#39033;&#30446;&#30446;&#24405;.pptx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../&#25945;&#23398;&#39033;&#30446;&#30446;&#24405;.pptx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../&#25945;&#23398;&#39033;&#30446;&#30446;&#24405;.pptx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../&#25945;&#23398;&#39033;&#30446;&#30446;&#24405;.pptx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../&#25945;&#23398;&#39033;&#30446;&#30446;&#24405;.pptx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4" y="0"/>
            <a:ext cx="817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720000" y="798463"/>
            <a:ext cx="7704000" cy="4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0800" dist="25400" dir="7200000" algn="ctr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atte">
            <a:bevelT w="88900" h="88900"/>
          </a:sp3d>
        </p:spPr>
        <p:txBody>
          <a:bodyPr lIns="91286" tIns="45640" rIns="91286" bIns="45640" anchor="ctr"/>
          <a:lstStyle/>
          <a:p>
            <a:pPr algn="ctr">
              <a:defRPr/>
            </a:pPr>
            <a:endParaRPr lang="zh-CN" altLang="zh-CN" sz="1600" dirty="0">
              <a:solidFill>
                <a:schemeClr val="bg1"/>
              </a:solidFill>
              <a:latin typeface="方正综艺简体"/>
            </a:endParaRPr>
          </a:p>
        </p:txBody>
      </p:sp>
      <p:sp>
        <p:nvSpPr>
          <p:cNvPr id="25" name="AutoShape 3"/>
          <p:cNvSpPr>
            <a:spLocks noChangeArrowheads="1"/>
          </p:cNvSpPr>
          <p:nvPr userDrawn="1"/>
        </p:nvSpPr>
        <p:spPr bwMode="auto">
          <a:xfrm>
            <a:off x="720000" y="798463"/>
            <a:ext cx="7704000" cy="4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0800" dist="25400" dir="7200000" algn="ctr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atte">
            <a:bevelT w="88900" h="88900"/>
          </a:sp3d>
        </p:spPr>
        <p:txBody>
          <a:bodyPr lIns="91286" tIns="45640" rIns="91286" bIns="45640" anchor="ctr"/>
          <a:lstStyle/>
          <a:p>
            <a:pPr algn="ctr">
              <a:defRPr/>
            </a:pPr>
            <a:endParaRPr lang="zh-CN" altLang="zh-CN" sz="1600" dirty="0">
              <a:solidFill>
                <a:schemeClr val="bg1"/>
              </a:solidFill>
              <a:latin typeface="方正综艺简体"/>
            </a:endParaRPr>
          </a:p>
        </p:txBody>
      </p:sp>
      <p:sp>
        <p:nvSpPr>
          <p:cNvPr id="28" name="圆角矩形 27">
            <a:hlinkClick r:id="" action="ppaction://hlinkshowjump?jump=previousslide"/>
          </p:cNvPr>
          <p:cNvSpPr/>
          <p:nvPr userDrawn="1"/>
        </p:nvSpPr>
        <p:spPr>
          <a:xfrm>
            <a:off x="8679908" y="1484784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上一页</a:t>
            </a:r>
            <a:endParaRPr lang="zh-CN" altLang="en-US" dirty="0"/>
          </a:p>
        </p:txBody>
      </p:sp>
      <p:sp>
        <p:nvSpPr>
          <p:cNvPr id="29" name="圆角矩形 28">
            <a:hlinkClick r:id="" action="ppaction://hlinkshowjump?jump=nextslide"/>
          </p:cNvPr>
          <p:cNvSpPr/>
          <p:nvPr userDrawn="1"/>
        </p:nvSpPr>
        <p:spPr>
          <a:xfrm>
            <a:off x="8679908" y="4086762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下一页</a:t>
            </a:r>
            <a:endParaRPr lang="zh-CN" altLang="en-US" dirty="0"/>
          </a:p>
        </p:txBody>
      </p:sp>
      <p:sp>
        <p:nvSpPr>
          <p:cNvPr id="31" name="圆角矩形 30">
            <a:hlinkClick r:id="rId6" action="ppaction://hlinksldjump"/>
          </p:cNvPr>
          <p:cNvSpPr/>
          <p:nvPr userDrawn="1"/>
        </p:nvSpPr>
        <p:spPr>
          <a:xfrm>
            <a:off x="8676456" y="2780928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项目首页</a:t>
            </a:r>
            <a:endParaRPr lang="zh-CN" altLang="en-US" dirty="0"/>
          </a:p>
        </p:txBody>
      </p:sp>
      <p:grpSp>
        <p:nvGrpSpPr>
          <p:cNvPr id="42" name="组合 41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43" name="Picture 4" descr="C:\Documents and Settings\Administrator\桌面\GIF图片4\team_brainstorming_lg_nwm.gif">
              <a:hlinkClick r:id="rId7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矩形 43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511964" y="6429396"/>
            <a:ext cx="884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液压与气动系统构建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2.7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机械手抓取机构气压传动系统构建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4" y="0"/>
            <a:ext cx="817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720000" y="798463"/>
            <a:ext cx="7704000" cy="4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0800" dist="25400" dir="7200000" algn="ctr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atte">
            <a:bevelT w="88900" h="88900"/>
          </a:sp3d>
        </p:spPr>
        <p:txBody>
          <a:bodyPr lIns="91286" tIns="45640" rIns="91286" bIns="45640" anchor="ctr"/>
          <a:lstStyle/>
          <a:p>
            <a:pPr algn="ctr">
              <a:defRPr/>
            </a:pPr>
            <a:endParaRPr lang="zh-CN" altLang="zh-CN" sz="1600" dirty="0">
              <a:solidFill>
                <a:schemeClr val="bg1"/>
              </a:solidFill>
              <a:latin typeface="方正综艺简体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圆角矩形 8">
            <a:hlinkClick r:id="" action="ppaction://hlinkshowjump?jump=nextslide"/>
          </p:cNvPr>
          <p:cNvSpPr/>
          <p:nvPr userDrawn="1"/>
        </p:nvSpPr>
        <p:spPr>
          <a:xfrm>
            <a:off x="8679908" y="2852936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下一页</a:t>
            </a:r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17" y="332656"/>
            <a:ext cx="492443" cy="3384901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r>
              <a:rPr lang="zh-CN" altLang="zh-CN" sz="2000" b="1" dirty="0" smtClean="0">
                <a:solidFill>
                  <a:srgbClr val="FFFF00"/>
                </a:solidFill>
                <a:latin typeface="+mn-ea"/>
              </a:rPr>
              <a:t>液压与气动系统的应用与维修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11964" y="6429396"/>
            <a:ext cx="884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液压与气动系统构建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2.7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机械手抓取机构气压传动系统构建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23" name="Picture 4" descr="C:\Documents and Settings\Administrator\桌面\GIF图片4\team_brainstorming_lg_nwm.gif">
              <a:hlinkClick r:id="rId7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23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6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79" y="0"/>
            <a:ext cx="817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1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>
            <a:hlinkClick r:id="" action="ppaction://hlinkshowjump?jump=previousslide"/>
          </p:cNvPr>
          <p:cNvSpPr/>
          <p:nvPr userDrawn="1"/>
        </p:nvSpPr>
        <p:spPr>
          <a:xfrm>
            <a:off x="8679908" y="2862626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上一页</a:t>
            </a:r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10" name="Picture 4" descr="C:\Documents and Settings\Administrator\桌面\GIF图片4\team_brainstorming_lg_nwm.gif">
              <a:hlinkClick r:id="rId6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511964" y="6429396"/>
            <a:ext cx="884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液压与气动系统构建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2.7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机械手抓取机构气压传动系统构建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5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64" y="0"/>
            <a:ext cx="817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604250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720000" y="798463"/>
            <a:ext cx="7704000" cy="4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0800" dist="25400" dir="7200000" algn="ctr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atte">
            <a:bevelT w="88900" h="88900"/>
          </a:sp3d>
        </p:spPr>
        <p:txBody>
          <a:bodyPr anchor="ctr"/>
          <a:lstStyle/>
          <a:p>
            <a:pPr algn="ctr">
              <a:defRPr/>
            </a:pPr>
            <a:endParaRPr lang="zh-CN" altLang="zh-CN" sz="1600">
              <a:solidFill>
                <a:schemeClr val="bg1"/>
              </a:solidFill>
              <a:latin typeface="方正综艺简体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9" name="Picture 4" descr="C:\Documents and Settings\Administrator\桌面\GIF图片4\team_brainstorming_lg_nwm.gif">
              <a:hlinkClick r:id="rId6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11964" y="6429396"/>
            <a:ext cx="884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液压与气动系统构建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2.7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机械手抓取机构气压传动系统构建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5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1964" y="-19880"/>
            <a:ext cx="817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604250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720000" y="798463"/>
            <a:ext cx="7704000" cy="4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0800" dist="25400" dir="7200000" algn="ctr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atte">
            <a:bevelT w="88900" h="88900"/>
          </a:sp3d>
        </p:spPr>
        <p:txBody>
          <a:bodyPr anchor="ctr"/>
          <a:lstStyle/>
          <a:p>
            <a:pPr algn="ctr">
              <a:defRPr/>
            </a:pPr>
            <a:endParaRPr lang="zh-CN" altLang="zh-CN" sz="1600">
              <a:solidFill>
                <a:schemeClr val="bg1"/>
              </a:solidFill>
              <a:latin typeface="方正综艺简体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9" name="Picture 4" descr="C:\Documents and Settings\Administrator\桌面\GIF图片4\team_brainstorming_lg_nwm.gif">
              <a:hlinkClick r:id="rId6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11964" y="6429396"/>
            <a:ext cx="884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液压与气动系统构建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2.7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机械手抓取机构气压传动系统构建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5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64" y="0"/>
            <a:ext cx="817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604250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720000" y="798463"/>
            <a:ext cx="7704000" cy="4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0800" dist="25400" dir="7200000" algn="ctr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atte">
            <a:bevelT w="88900" h="88900"/>
          </a:sp3d>
        </p:spPr>
        <p:txBody>
          <a:bodyPr anchor="ctr"/>
          <a:lstStyle/>
          <a:p>
            <a:pPr algn="ctr">
              <a:defRPr/>
            </a:pPr>
            <a:endParaRPr lang="zh-CN" altLang="zh-CN" sz="1600">
              <a:solidFill>
                <a:schemeClr val="bg1"/>
              </a:solidFill>
              <a:latin typeface="方正综艺简体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9" name="Picture 4" descr="C:\Documents and Settings\Administrator\桌面\GIF图片4\team_brainstorming_lg_nwm.gif">
              <a:hlinkClick r:id="rId6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11964" y="6429396"/>
            <a:ext cx="884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液压与气动系统构建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2.7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机械手抓取机构气压传动系统构建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5" r:id="rId15"/>
    <p:sldLayoutId id="2147483666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work\培训\培训2\新建文件夹\未标题-18.png"/>
          <p:cNvPicPr>
            <a:picLocks noChangeAspect="1" noChangeArrowheads="1"/>
          </p:cNvPicPr>
          <p:nvPr/>
        </p:nvPicPr>
        <p:blipFill>
          <a:blip r:embed="rId2" cstate="print"/>
          <a:srcRect l="24448" t="8525" r="7227" b="8525"/>
          <a:stretch>
            <a:fillRect/>
          </a:stretch>
        </p:blipFill>
        <p:spPr bwMode="auto">
          <a:xfrm>
            <a:off x="928663" y="785794"/>
            <a:ext cx="7171730" cy="57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1344018" y="2047689"/>
            <a:ext cx="5688304" cy="3667928"/>
          </a:xfrm>
          <a:prstGeom prst="roundRect">
            <a:avLst>
              <a:gd name="adj" fmla="val 10942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87" tIns="33794" rIns="67587" bIns="33794" anchor="ctr"/>
          <a:lstStyle/>
          <a:p>
            <a:pPr algn="ctr" defTabSz="95040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664" y="1242997"/>
            <a:ext cx="5298163" cy="3760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67587" tIns="33794" rIns="67587" bIns="33794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子情景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2.7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机械手抓取机构气压传动系统构建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103"/>
          <p:cNvGrpSpPr>
            <a:grpSpLocks/>
          </p:cNvGrpSpPr>
          <p:nvPr/>
        </p:nvGrpSpPr>
        <p:grpSpPr bwMode="auto">
          <a:xfrm>
            <a:off x="3743319" y="2047689"/>
            <a:ext cx="3071813" cy="609600"/>
            <a:chOff x="6667958" y="1865413"/>
            <a:chExt cx="4318696" cy="642943"/>
          </a:xfrm>
        </p:grpSpPr>
        <p:sp>
          <p:nvSpPr>
            <p:cNvPr id="7" name="AutoShape 24">
              <a:hlinkClick r:id="rId3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1865413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圆角矩形 7">
              <a:hlinkClick r:id="rId3" action="ppaction://hlinksldjump"/>
            </p:cNvPr>
            <p:cNvSpPr/>
            <p:nvPr/>
          </p:nvSpPr>
          <p:spPr>
            <a:xfrm>
              <a:off x="6721523" y="1921671"/>
              <a:ext cx="4218261" cy="128589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25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417344" y="2018318"/>
              <a:ext cx="2223013" cy="38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任务说明</a:t>
              </a:r>
            </a:p>
          </p:txBody>
        </p:sp>
      </p:grpSp>
      <p:grpSp>
        <p:nvGrpSpPr>
          <p:cNvPr id="11" name="组合 104"/>
          <p:cNvGrpSpPr>
            <a:grpSpLocks/>
          </p:cNvGrpSpPr>
          <p:nvPr/>
        </p:nvGrpSpPr>
        <p:grpSpPr bwMode="auto">
          <a:xfrm>
            <a:off x="3743319" y="3129729"/>
            <a:ext cx="3071813" cy="609600"/>
            <a:chOff x="6667958" y="3006103"/>
            <a:chExt cx="4318696" cy="642943"/>
          </a:xfrm>
        </p:grpSpPr>
        <p:sp>
          <p:nvSpPr>
            <p:cNvPr id="21" name="AutoShape 24">
              <a:hlinkClick r:id="rId4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3006103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圆角矩形 21">
              <a:hlinkClick r:id="rId4" action="ppaction://hlinksldjump"/>
            </p:cNvPr>
            <p:cNvSpPr/>
            <p:nvPr/>
          </p:nvSpPr>
          <p:spPr>
            <a:xfrm>
              <a:off x="6721523" y="3062361"/>
              <a:ext cx="4218261" cy="128589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67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444876" y="3159006"/>
              <a:ext cx="2597088" cy="38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学习要求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105"/>
          <p:cNvGrpSpPr>
            <a:grpSpLocks/>
          </p:cNvGrpSpPr>
          <p:nvPr/>
        </p:nvGrpSpPr>
        <p:grpSpPr bwMode="auto">
          <a:xfrm>
            <a:off x="3743319" y="4223199"/>
            <a:ext cx="3071813" cy="609600"/>
            <a:chOff x="6667958" y="4160648"/>
            <a:chExt cx="4318696" cy="642943"/>
          </a:xfrm>
        </p:grpSpPr>
        <p:sp>
          <p:nvSpPr>
            <p:cNvPr id="35" name="AutoShape 24">
              <a:hlinkClick r:id="rId5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4160648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6721523" y="4216906"/>
              <a:ext cx="4218261" cy="128589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78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406182" y="4313553"/>
              <a:ext cx="2535379" cy="38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参考方案</a:t>
              </a:r>
            </a:p>
          </p:txBody>
        </p:sp>
      </p:grpSp>
      <p:grpSp>
        <p:nvGrpSpPr>
          <p:cNvPr id="39" name="组合 110"/>
          <p:cNvGrpSpPr>
            <a:grpSpLocks/>
          </p:cNvGrpSpPr>
          <p:nvPr/>
        </p:nvGrpSpPr>
        <p:grpSpPr bwMode="auto">
          <a:xfrm>
            <a:off x="3743319" y="5291903"/>
            <a:ext cx="3071813" cy="607696"/>
            <a:chOff x="6667958" y="5287483"/>
            <a:chExt cx="4318696" cy="642943"/>
          </a:xfrm>
        </p:grpSpPr>
        <p:sp>
          <p:nvSpPr>
            <p:cNvPr id="49" name="AutoShape 24">
              <a:hlinkClick r:id="rId6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5287483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6721523" y="5343917"/>
              <a:ext cx="4218261" cy="128992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TextBox 89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388556" y="5440388"/>
              <a:ext cx="3255817" cy="390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中英文对照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4" name="TextBox 4"/>
          <p:cNvSpPr txBox="1">
            <a:spLocks noChangeArrowheads="1"/>
          </p:cNvSpPr>
          <p:nvPr/>
        </p:nvSpPr>
        <p:spPr bwMode="auto">
          <a:xfrm>
            <a:off x="900113" y="257176"/>
            <a:ext cx="4957762" cy="46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情景二  液压与气动系统的构建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2" name="Picture 1" descr="File04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857364"/>
            <a:ext cx="2410074" cy="33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 smtClean="0">
                <a:latin typeface="宋体" charset="-122"/>
              </a:rPr>
              <a:t>中英文对照</a:t>
            </a:r>
            <a:endParaRPr lang="zh-CN" altLang="en-US" sz="2000" b="1" dirty="0">
              <a:latin typeface="宋体" charset="-122"/>
            </a:endParaRPr>
          </a:p>
        </p:txBody>
      </p:sp>
      <p:grpSp>
        <p:nvGrpSpPr>
          <p:cNvPr id="9" name="组合 9"/>
          <p:cNvGrpSpPr/>
          <p:nvPr/>
        </p:nvGrpSpPr>
        <p:grpSpPr>
          <a:xfrm>
            <a:off x="857224" y="1071546"/>
            <a:ext cx="5400000" cy="720000"/>
            <a:chOff x="1687779" y="1662634"/>
            <a:chExt cx="1898751" cy="226086"/>
          </a:xfrm>
        </p:grpSpPr>
        <p:sp>
          <p:nvSpPr>
            <p:cNvPr id="26" name="圆角矩形 25"/>
            <p:cNvSpPr/>
            <p:nvPr/>
          </p:nvSpPr>
          <p:spPr>
            <a:xfrm>
              <a:off x="1687779" y="1662634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圆角矩形 18"/>
            <p:cNvSpPr/>
            <p:nvPr/>
          </p:nvSpPr>
          <p:spPr>
            <a:xfrm>
              <a:off x="1698816" y="1673671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>
                  <a:latin typeface="微软雅黑" pitchFamily="34" charset="-122"/>
                  <a:ea typeface="微软雅黑" pitchFamily="34" charset="-122"/>
                </a:rPr>
                <a:t>空气压缩机</a:t>
              </a:r>
              <a:r>
                <a:rPr lang="en-US" sz="2000" kern="1200">
                  <a:latin typeface="微软雅黑" pitchFamily="34" charset="-122"/>
                  <a:ea typeface="微软雅黑" pitchFamily="34" charset="-122"/>
                </a:rPr>
                <a:t>	air compressor</a:t>
              </a:r>
              <a:endParaRPr lang="zh-CN" sz="2000" kern="12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10"/>
          <p:cNvGrpSpPr/>
          <p:nvPr/>
        </p:nvGrpSpPr>
        <p:grpSpPr>
          <a:xfrm>
            <a:off x="857224" y="1708868"/>
            <a:ext cx="5400000" cy="720000"/>
            <a:chOff x="1687779" y="1900025"/>
            <a:chExt cx="1898751" cy="226086"/>
          </a:xfrm>
        </p:grpSpPr>
        <p:sp>
          <p:nvSpPr>
            <p:cNvPr id="24" name="圆角矩形 23"/>
            <p:cNvSpPr/>
            <p:nvPr/>
          </p:nvSpPr>
          <p:spPr>
            <a:xfrm>
              <a:off x="1687779" y="1900025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圆角矩形 20"/>
            <p:cNvSpPr/>
            <p:nvPr/>
          </p:nvSpPr>
          <p:spPr>
            <a:xfrm>
              <a:off x="1698816" y="1911062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>
                  <a:latin typeface="微软雅黑" pitchFamily="34" charset="-122"/>
                  <a:ea typeface="微软雅黑" pitchFamily="34" charset="-122"/>
                </a:rPr>
                <a:t>冷却器</a:t>
              </a:r>
              <a:r>
                <a:rPr lang="en-US" sz="2000" kern="1200" dirty="0">
                  <a:latin typeface="微软雅黑" pitchFamily="34" charset="-122"/>
                  <a:ea typeface="微软雅黑" pitchFamily="34" charset="-122"/>
                </a:rPr>
                <a:t>	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            cooler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1"/>
          <p:cNvGrpSpPr/>
          <p:nvPr/>
        </p:nvGrpSpPr>
        <p:grpSpPr>
          <a:xfrm>
            <a:off x="857224" y="2428868"/>
            <a:ext cx="5400000" cy="720000"/>
            <a:chOff x="1687779" y="2137415"/>
            <a:chExt cx="1898751" cy="226086"/>
          </a:xfrm>
        </p:grpSpPr>
        <p:sp>
          <p:nvSpPr>
            <p:cNvPr id="22" name="圆角矩形 21"/>
            <p:cNvSpPr/>
            <p:nvPr/>
          </p:nvSpPr>
          <p:spPr>
            <a:xfrm>
              <a:off x="1687779" y="2137415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圆角矩形 22"/>
            <p:cNvSpPr/>
            <p:nvPr/>
          </p:nvSpPr>
          <p:spPr>
            <a:xfrm>
              <a:off x="1698816" y="2148452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>
                  <a:latin typeface="微软雅黑" pitchFamily="34" charset="-122"/>
                  <a:ea typeface="微软雅黑" pitchFamily="34" charset="-122"/>
                </a:rPr>
                <a:t>油水分离器</a:t>
              </a:r>
              <a:r>
                <a:rPr lang="en-US" sz="2000" kern="1200">
                  <a:latin typeface="微软雅黑" pitchFamily="34" charset="-122"/>
                  <a:ea typeface="微软雅黑" pitchFamily="34" charset="-122"/>
                </a:rPr>
                <a:t>	oil and water separator</a:t>
              </a:r>
              <a:endParaRPr lang="zh-CN" sz="2000" kern="12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2"/>
          <p:cNvGrpSpPr/>
          <p:nvPr/>
        </p:nvGrpSpPr>
        <p:grpSpPr>
          <a:xfrm>
            <a:off x="857224" y="3137628"/>
            <a:ext cx="5400000" cy="720000"/>
            <a:chOff x="1687779" y="2374806"/>
            <a:chExt cx="1898751" cy="226086"/>
          </a:xfrm>
        </p:grpSpPr>
        <p:sp>
          <p:nvSpPr>
            <p:cNvPr id="20" name="圆角矩形 19"/>
            <p:cNvSpPr/>
            <p:nvPr/>
          </p:nvSpPr>
          <p:spPr>
            <a:xfrm>
              <a:off x="1687779" y="2374806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圆角矩形 24"/>
            <p:cNvSpPr/>
            <p:nvPr/>
          </p:nvSpPr>
          <p:spPr>
            <a:xfrm>
              <a:off x="1698816" y="2385843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>
                  <a:latin typeface="微软雅黑" pitchFamily="34" charset="-122"/>
                  <a:ea typeface="微软雅黑" pitchFamily="34" charset="-122"/>
                </a:rPr>
                <a:t>气动三联件</a:t>
              </a:r>
              <a:r>
                <a:rPr lang="en-US" sz="2000" kern="1200">
                  <a:latin typeface="微软雅黑" pitchFamily="34" charset="-122"/>
                  <a:ea typeface="微软雅黑" pitchFamily="34" charset="-122"/>
                </a:rPr>
                <a:t>	combination</a:t>
              </a:r>
              <a:endParaRPr lang="zh-CN" sz="2000" kern="12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3"/>
          <p:cNvGrpSpPr/>
          <p:nvPr/>
        </p:nvGrpSpPr>
        <p:grpSpPr>
          <a:xfrm>
            <a:off x="857224" y="3857628"/>
            <a:ext cx="5400000" cy="720000"/>
            <a:chOff x="1687779" y="2612196"/>
            <a:chExt cx="1898751" cy="226086"/>
          </a:xfrm>
        </p:grpSpPr>
        <p:sp>
          <p:nvSpPr>
            <p:cNvPr id="18" name="圆角矩形 17"/>
            <p:cNvSpPr/>
            <p:nvPr/>
          </p:nvSpPr>
          <p:spPr>
            <a:xfrm>
              <a:off x="1687779" y="2612196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圆角矩形 26"/>
            <p:cNvSpPr/>
            <p:nvPr/>
          </p:nvSpPr>
          <p:spPr>
            <a:xfrm>
              <a:off x="1698816" y="2623233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>
                  <a:latin typeface="微软雅黑" pitchFamily="34" charset="-122"/>
                  <a:ea typeface="微软雅黑" pitchFamily="34" charset="-122"/>
                </a:rPr>
                <a:t>压力表</a:t>
              </a:r>
              <a:r>
                <a:rPr lang="en-US" sz="2000" kern="1200" dirty="0">
                  <a:latin typeface="微软雅黑" pitchFamily="34" charset="-122"/>
                  <a:ea typeface="微软雅黑" pitchFamily="34" charset="-122"/>
                </a:rPr>
                <a:t>	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           pressure </a:t>
              </a:r>
              <a:r>
                <a:rPr lang="en-US" sz="2000" kern="1200" dirty="0">
                  <a:latin typeface="微软雅黑" pitchFamily="34" charset="-122"/>
                  <a:ea typeface="微软雅黑" pitchFamily="34" charset="-122"/>
                </a:rPr>
                <a:t>gauge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4"/>
          <p:cNvGrpSpPr/>
          <p:nvPr/>
        </p:nvGrpSpPr>
        <p:grpSpPr>
          <a:xfrm>
            <a:off x="857224" y="4572008"/>
            <a:ext cx="5400000" cy="720000"/>
            <a:chOff x="1687779" y="2849587"/>
            <a:chExt cx="1898751" cy="226086"/>
          </a:xfrm>
        </p:grpSpPr>
        <p:sp>
          <p:nvSpPr>
            <p:cNvPr id="16" name="圆角矩形 15"/>
            <p:cNvSpPr/>
            <p:nvPr/>
          </p:nvSpPr>
          <p:spPr>
            <a:xfrm>
              <a:off x="1687779" y="2849587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圆角矩形 28"/>
            <p:cNvSpPr/>
            <p:nvPr/>
          </p:nvSpPr>
          <p:spPr>
            <a:xfrm>
              <a:off x="1698816" y="2860624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>
                  <a:latin typeface="微软雅黑" pitchFamily="34" charset="-122"/>
                  <a:ea typeface="微软雅黑" pitchFamily="34" charset="-122"/>
                </a:rPr>
                <a:t>油雾器</a:t>
              </a:r>
              <a:r>
                <a:rPr lang="en-US" sz="2000" kern="1200" dirty="0">
                  <a:latin typeface="微软雅黑" pitchFamily="34" charset="-122"/>
                  <a:ea typeface="微软雅黑" pitchFamily="34" charset="-122"/>
                </a:rPr>
                <a:t>	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            oil </a:t>
              </a:r>
              <a:r>
                <a:rPr lang="en-US" sz="2000" kern="1200" dirty="0">
                  <a:latin typeface="微软雅黑" pitchFamily="34" charset="-122"/>
                  <a:ea typeface="微软雅黑" pitchFamily="34" charset="-122"/>
                </a:rPr>
                <a:t>mist lubricator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57224" y="5286388"/>
            <a:ext cx="7200000" cy="720000"/>
            <a:chOff x="1687779" y="713072"/>
            <a:chExt cx="1898751" cy="226086"/>
          </a:xfrm>
        </p:grpSpPr>
        <p:sp>
          <p:nvSpPr>
            <p:cNvPr id="43" name="圆角矩形 42"/>
            <p:cNvSpPr/>
            <p:nvPr/>
          </p:nvSpPr>
          <p:spPr>
            <a:xfrm>
              <a:off x="1687779" y="713072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圆角矩形 10"/>
            <p:cNvSpPr/>
            <p:nvPr/>
          </p:nvSpPr>
          <p:spPr>
            <a:xfrm>
              <a:off x="1698816" y="724109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>
                  <a:latin typeface="微软雅黑" pitchFamily="34" charset="-122"/>
                  <a:ea typeface="微软雅黑" pitchFamily="34" charset="-122"/>
                </a:rPr>
                <a:t>气控换向阀</a:t>
              </a:r>
              <a:r>
                <a:rPr lang="en-US" sz="2000" kern="1200" dirty="0">
                  <a:latin typeface="微软雅黑" pitchFamily="34" charset="-122"/>
                  <a:ea typeface="微软雅黑" pitchFamily="34" charset="-122"/>
                </a:rPr>
                <a:t>	pneumatic pressure shift directional valve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29322" y="857232"/>
            <a:ext cx="2357422" cy="101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谢谢！</a:t>
            </a:r>
            <a:endParaRPr lang="en-US" altLang="zh-CN" sz="6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357298"/>
            <a:ext cx="5157800" cy="45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7752" y="4929198"/>
            <a:ext cx="3867144" cy="46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退出请按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esc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键</a:t>
            </a:r>
            <a:endParaRPr lang="en-US" altLang="zh-CN" sz="2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>
                <a:latin typeface="宋体" charset="-122"/>
              </a:rPr>
              <a:t>任务说明</a:t>
            </a:r>
          </a:p>
        </p:txBody>
      </p:sp>
      <p:grpSp>
        <p:nvGrpSpPr>
          <p:cNvPr id="2" name="组合 47"/>
          <p:cNvGrpSpPr>
            <a:grpSpLocks/>
          </p:cNvGrpSpPr>
          <p:nvPr/>
        </p:nvGrpSpPr>
        <p:grpSpPr bwMode="auto">
          <a:xfrm>
            <a:off x="714375" y="942976"/>
            <a:ext cx="7702550" cy="1403984"/>
            <a:chOff x="720000" y="1455233"/>
            <a:chExt cx="7704000" cy="756000"/>
          </a:xfrm>
        </p:grpSpPr>
        <p:grpSp>
          <p:nvGrpSpPr>
            <p:cNvPr id="3" name="组合 10"/>
            <p:cNvGrpSpPr>
              <a:grpSpLocks/>
            </p:cNvGrpSpPr>
            <p:nvPr/>
          </p:nvGrpSpPr>
          <p:grpSpPr bwMode="auto">
            <a:xfrm>
              <a:off x="720000" y="1455233"/>
              <a:ext cx="7704000" cy="756000"/>
              <a:chOff x="608101" y="2612529"/>
              <a:chExt cx="7607237" cy="1668589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608101" y="2612529"/>
                <a:ext cx="7607237" cy="166858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661408" y="2730259"/>
                <a:ext cx="7500623" cy="1433130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63496" name="TextBox 15"/>
            <p:cNvSpPr txBox="1">
              <a:spLocks noChangeArrowheads="1"/>
            </p:cNvSpPr>
            <p:nvPr/>
          </p:nvSpPr>
          <p:spPr bwMode="auto">
            <a:xfrm>
              <a:off x="857197" y="1547484"/>
              <a:ext cx="7436630" cy="497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        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机械手抓取机构示意图，工作要求为：按下按钮气缸活塞杆伸出，机械手将工件抓紧，松开按钮，活塞杆收回，机械手将工件松开。气缸动作要求采用直接控制。</a:t>
              </a:r>
              <a:endParaRPr lang="en-US" altLang="zh-CN" b="1" dirty="0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pic>
        <p:nvPicPr>
          <p:cNvPr id="3073" name="Picture 1" descr="File04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3" y="2500306"/>
            <a:ext cx="2857520" cy="395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00496" y="3763882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学习目标</a:t>
            </a:r>
            <a:endParaRPr lang="en-US" altLang="zh-CN" b="1" dirty="0" smtClean="0"/>
          </a:p>
          <a:p>
            <a:pPr algn="ctr"/>
            <a:endParaRPr lang="en-US" altLang="zh-CN" b="1" dirty="0" smtClean="0"/>
          </a:p>
          <a:p>
            <a:r>
              <a:rPr lang="en-US" dirty="0" smtClean="0"/>
              <a:t>1</a:t>
            </a:r>
            <a:r>
              <a:rPr lang="zh-CN" altLang="en-US" dirty="0" smtClean="0"/>
              <a:t>．能收集资料，认识气动技术。</a:t>
            </a:r>
          </a:p>
          <a:p>
            <a:r>
              <a:rPr lang="en-US" dirty="0" smtClean="0"/>
              <a:t>2</a:t>
            </a:r>
            <a:r>
              <a:rPr lang="zh-CN" altLang="en-US" dirty="0" smtClean="0"/>
              <a:t>．能根据动作要求化出气动回路图及控制电路图</a:t>
            </a:r>
          </a:p>
          <a:p>
            <a:r>
              <a:rPr lang="en-US" dirty="0" smtClean="0"/>
              <a:t>3. </a:t>
            </a:r>
            <a:r>
              <a:rPr lang="zh-CN" altLang="en-US" dirty="0" smtClean="0"/>
              <a:t>能正确使用气动试验台；</a:t>
            </a:r>
            <a:r>
              <a:rPr lang="en-US" dirty="0" smtClean="0"/>
              <a:t>4.</a:t>
            </a:r>
            <a:r>
              <a:rPr lang="zh-CN" altLang="en-US" dirty="0" smtClean="0"/>
              <a:t>会组建及调试所设计的回路及其控制电路。</a:t>
            </a:r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264318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项目关键词：</a:t>
            </a:r>
            <a:r>
              <a:rPr lang="zh-CN" altLang="en-US" dirty="0" smtClean="0"/>
              <a:t>能量转换、气动技术</a:t>
            </a:r>
            <a:endParaRPr lang="zh-CN" altLang="en-US" dirty="0"/>
          </a:p>
        </p:txBody>
      </p: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 smtClean="0">
                <a:latin typeface="宋体" charset="-122"/>
              </a:rPr>
              <a:t>学习要求</a:t>
            </a:r>
            <a:endParaRPr lang="zh-CN" altLang="en-US" sz="2000" b="1" dirty="0">
              <a:latin typeface="宋体" charset="-122"/>
            </a:endParaRPr>
          </a:p>
        </p:txBody>
      </p:sp>
      <p:grpSp>
        <p:nvGrpSpPr>
          <p:cNvPr id="26" name="组合 47"/>
          <p:cNvGrpSpPr>
            <a:grpSpLocks/>
          </p:cNvGrpSpPr>
          <p:nvPr/>
        </p:nvGrpSpPr>
        <p:grpSpPr bwMode="auto">
          <a:xfrm>
            <a:off x="714348" y="1829736"/>
            <a:ext cx="7708927" cy="906780"/>
            <a:chOff x="713622" y="1455233"/>
            <a:chExt cx="7710378" cy="756000"/>
          </a:xfrm>
        </p:grpSpPr>
        <p:grpSp>
          <p:nvGrpSpPr>
            <p:cNvPr id="27" name="组合 10"/>
            <p:cNvGrpSpPr>
              <a:grpSpLocks/>
            </p:cNvGrpSpPr>
            <p:nvPr/>
          </p:nvGrpSpPr>
          <p:grpSpPr bwMode="auto">
            <a:xfrm>
              <a:off x="713622" y="1455233"/>
              <a:ext cx="7710378" cy="756000"/>
              <a:chOff x="601803" y="2612529"/>
              <a:chExt cx="7613535" cy="166858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608101" y="2612529"/>
                <a:ext cx="7607237" cy="166858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01803" y="2794823"/>
                <a:ext cx="7500623" cy="1430219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857224" y="1663956"/>
              <a:ext cx="7287348" cy="307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宋体" charset="-122"/>
                </a:rPr>
                <a:t>明确任务，了解项目的背景知识</a:t>
              </a:r>
              <a:r>
                <a:rPr lang="zh-CN" altLang="en-US" b="1" dirty="0" smtClean="0">
                  <a:solidFill>
                    <a:schemeClr val="bg1"/>
                  </a:solidFill>
                  <a:latin typeface="宋体" charset="-122"/>
                </a:rPr>
                <a:t>。</a:t>
              </a:r>
              <a:endParaRPr lang="en-US" altLang="zh-CN" b="1" dirty="0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31" name="组合 16"/>
          <p:cNvGrpSpPr>
            <a:grpSpLocks/>
          </p:cNvGrpSpPr>
          <p:nvPr/>
        </p:nvGrpSpPr>
        <p:grpSpPr bwMode="auto">
          <a:xfrm>
            <a:off x="2330451" y="1096310"/>
            <a:ext cx="1260475" cy="561976"/>
            <a:chOff x="720000" y="928674"/>
            <a:chExt cx="1440000" cy="468000"/>
          </a:xfrm>
        </p:grpSpPr>
        <p:sp>
          <p:nvSpPr>
            <p:cNvPr id="32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33" name="TextBox 49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宋体" charset="-122"/>
                </a:rPr>
                <a:t>决  策</a:t>
              </a:r>
              <a:endParaRPr lang="en-US" altLang="zh-CN" b="1" dirty="0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34" name="组合 16"/>
          <p:cNvGrpSpPr>
            <a:grpSpLocks/>
          </p:cNvGrpSpPr>
          <p:nvPr/>
        </p:nvGrpSpPr>
        <p:grpSpPr bwMode="auto">
          <a:xfrm>
            <a:off x="3948114" y="1071546"/>
            <a:ext cx="1258887" cy="561974"/>
            <a:chOff x="720000" y="928674"/>
            <a:chExt cx="1440000" cy="468000"/>
          </a:xfrm>
        </p:grpSpPr>
        <p:sp>
          <p:nvSpPr>
            <p:cNvPr id="35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36" name="TextBox 61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计  划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sp>
        <p:nvSpPr>
          <p:cNvPr id="37" name="右箭头 36"/>
          <p:cNvSpPr/>
          <p:nvPr/>
        </p:nvSpPr>
        <p:spPr bwMode="auto">
          <a:xfrm>
            <a:off x="2000250" y="118203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8" name="组合 16"/>
          <p:cNvGrpSpPr>
            <a:grpSpLocks/>
          </p:cNvGrpSpPr>
          <p:nvPr/>
        </p:nvGrpSpPr>
        <p:grpSpPr bwMode="auto">
          <a:xfrm>
            <a:off x="5599114" y="1096310"/>
            <a:ext cx="1258887" cy="561976"/>
            <a:chOff x="720000" y="928674"/>
            <a:chExt cx="1440000" cy="468000"/>
          </a:xfrm>
        </p:grpSpPr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40" name="TextBox 68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实 施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41" name="组合 16"/>
          <p:cNvGrpSpPr>
            <a:grpSpLocks/>
          </p:cNvGrpSpPr>
          <p:nvPr/>
        </p:nvGrpSpPr>
        <p:grpSpPr bwMode="auto">
          <a:xfrm>
            <a:off x="7188200" y="1096310"/>
            <a:ext cx="1258888" cy="561976"/>
            <a:chOff x="720000" y="928674"/>
            <a:chExt cx="1440000" cy="468000"/>
          </a:xfrm>
        </p:grpSpPr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43" name="TextBox 72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评  估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sp>
        <p:nvSpPr>
          <p:cNvPr id="44" name="右箭头 43"/>
          <p:cNvSpPr/>
          <p:nvPr/>
        </p:nvSpPr>
        <p:spPr bwMode="auto">
          <a:xfrm>
            <a:off x="2000250" y="118203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5" name="右箭头 44"/>
          <p:cNvSpPr/>
          <p:nvPr/>
        </p:nvSpPr>
        <p:spPr bwMode="auto">
          <a:xfrm>
            <a:off x="3630614" y="1182036"/>
            <a:ext cx="287337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6" name="右箭头 45"/>
          <p:cNvSpPr/>
          <p:nvPr/>
        </p:nvSpPr>
        <p:spPr bwMode="auto">
          <a:xfrm>
            <a:off x="5262563" y="1182036"/>
            <a:ext cx="287337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7" name="右箭头 46"/>
          <p:cNvSpPr/>
          <p:nvPr/>
        </p:nvSpPr>
        <p:spPr bwMode="auto">
          <a:xfrm>
            <a:off x="6889750" y="118203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48" name="组合 77"/>
          <p:cNvGrpSpPr>
            <a:grpSpLocks/>
          </p:cNvGrpSpPr>
          <p:nvPr/>
        </p:nvGrpSpPr>
        <p:grpSpPr bwMode="auto">
          <a:xfrm>
            <a:off x="642939" y="1088690"/>
            <a:ext cx="1260475" cy="561976"/>
            <a:chOff x="720000" y="928674"/>
            <a:chExt cx="1440000" cy="468000"/>
          </a:xfrm>
        </p:grpSpPr>
        <p:sp>
          <p:nvSpPr>
            <p:cNvPr id="49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152400" dist="152400" dir="8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/>
            </a:scene3d>
            <a:sp3d prstMaterial="matte">
              <a:bevelT w="88900" h="8890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50" name="TextBox 90"/>
            <p:cNvSpPr txBox="1">
              <a:spLocks noChangeArrowheads="1"/>
            </p:cNvSpPr>
            <p:nvPr/>
          </p:nvSpPr>
          <p:spPr bwMode="auto">
            <a:xfrm>
              <a:off x="854197" y="974358"/>
              <a:ext cx="1171607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资  迅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pic>
        <p:nvPicPr>
          <p:cNvPr id="51" name="Picture 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071810"/>
            <a:ext cx="3877066" cy="266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4929190" y="3286124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charset="-122"/>
              </a:rPr>
              <a:t>要求：</a:t>
            </a:r>
            <a:endParaRPr lang="en-US" altLang="zh-CN" b="1" dirty="0" smtClean="0">
              <a:latin typeface="宋体" charset="-122"/>
            </a:endParaRPr>
          </a:p>
          <a:p>
            <a:r>
              <a:rPr lang="en-US" altLang="zh-CN" dirty="0" smtClean="0">
                <a:latin typeface="宋体" charset="-122"/>
              </a:rPr>
              <a:t>    </a:t>
            </a:r>
          </a:p>
          <a:p>
            <a:r>
              <a:rPr lang="en-US" altLang="zh-CN" dirty="0" smtClean="0">
                <a:latin typeface="宋体" charset="-122"/>
              </a:rPr>
              <a:t>    </a:t>
            </a:r>
            <a:r>
              <a:rPr lang="zh-CN" altLang="en-US" dirty="0" smtClean="0">
                <a:latin typeface="宋体" charset="-122"/>
              </a:rPr>
              <a:t>分小组收集资料，认识气动技术和该项目所需气动元件。</a:t>
            </a:r>
            <a:endParaRPr lang="en-US" altLang="zh-CN" dirty="0" smtClean="0">
              <a:latin typeface="宋体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 smtClean="0">
                <a:latin typeface="宋体" charset="-122"/>
              </a:rPr>
              <a:t>学习要求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9190" y="3286124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charset="-122"/>
              </a:rPr>
              <a:t>要求：</a:t>
            </a:r>
            <a:endParaRPr lang="en-US" altLang="zh-CN" b="1" dirty="0" smtClean="0">
              <a:latin typeface="宋体" charset="-122"/>
            </a:endParaRPr>
          </a:p>
          <a:p>
            <a:endParaRPr lang="en-US" altLang="zh-CN" dirty="0" smtClean="0">
              <a:latin typeface="宋体" charset="-122"/>
            </a:endParaRPr>
          </a:p>
          <a:p>
            <a:r>
              <a:rPr lang="en-US" altLang="zh-CN" dirty="0" smtClean="0">
                <a:latin typeface="宋体" charset="-122"/>
              </a:rPr>
              <a:t>     </a:t>
            </a:r>
            <a:r>
              <a:rPr lang="zh-CN" altLang="en-US" dirty="0" smtClean="0">
                <a:latin typeface="宋体" charset="-122"/>
              </a:rPr>
              <a:t>分小组讨论，各小组最少确定一份项目回路构建方案。</a:t>
            </a:r>
            <a:endParaRPr lang="zh-CN" altLang="en-US" dirty="0"/>
          </a:p>
        </p:txBody>
      </p:sp>
      <p:grpSp>
        <p:nvGrpSpPr>
          <p:cNvPr id="31" name="组合 47"/>
          <p:cNvGrpSpPr>
            <a:grpSpLocks/>
          </p:cNvGrpSpPr>
          <p:nvPr/>
        </p:nvGrpSpPr>
        <p:grpSpPr bwMode="auto">
          <a:xfrm>
            <a:off x="720725" y="1746886"/>
            <a:ext cx="7702550" cy="906780"/>
            <a:chOff x="720000" y="1455233"/>
            <a:chExt cx="7704000" cy="756000"/>
          </a:xfrm>
        </p:grpSpPr>
        <p:grpSp>
          <p:nvGrpSpPr>
            <p:cNvPr id="34" name="组合 10"/>
            <p:cNvGrpSpPr>
              <a:grpSpLocks/>
            </p:cNvGrpSpPr>
            <p:nvPr/>
          </p:nvGrpSpPr>
          <p:grpSpPr bwMode="auto">
            <a:xfrm>
              <a:off x="720000" y="1455233"/>
              <a:ext cx="7704000" cy="756000"/>
              <a:chOff x="608101" y="2612529"/>
              <a:chExt cx="7607237" cy="1668589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608101" y="2612529"/>
                <a:ext cx="7607237" cy="166858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61408" y="2731714"/>
                <a:ext cx="7500623" cy="1430219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8" name="TextBox 15"/>
            <p:cNvSpPr txBox="1">
              <a:spLocks noChangeArrowheads="1"/>
            </p:cNvSpPr>
            <p:nvPr/>
          </p:nvSpPr>
          <p:spPr bwMode="auto">
            <a:xfrm>
              <a:off x="857224" y="1663956"/>
              <a:ext cx="5572164" cy="307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小组讨论，选择元件和工具，确定方案。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53" name="组合 16"/>
          <p:cNvGrpSpPr>
            <a:grpSpLocks/>
          </p:cNvGrpSpPr>
          <p:nvPr/>
        </p:nvGrpSpPr>
        <p:grpSpPr bwMode="auto">
          <a:xfrm>
            <a:off x="714376" y="1028700"/>
            <a:ext cx="1260475" cy="561976"/>
            <a:chOff x="720000" y="928674"/>
            <a:chExt cx="1440000" cy="468000"/>
          </a:xfrm>
        </p:grpSpPr>
        <p:sp>
          <p:nvSpPr>
            <p:cNvPr id="54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55" name="TextBox 49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资  讯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56" name="组合 16"/>
          <p:cNvGrpSpPr>
            <a:grpSpLocks/>
          </p:cNvGrpSpPr>
          <p:nvPr/>
        </p:nvGrpSpPr>
        <p:grpSpPr bwMode="auto">
          <a:xfrm>
            <a:off x="3948114" y="988696"/>
            <a:ext cx="1258887" cy="561974"/>
            <a:chOff x="720000" y="928674"/>
            <a:chExt cx="1440000" cy="468000"/>
          </a:xfrm>
        </p:grpSpPr>
        <p:sp>
          <p:nvSpPr>
            <p:cNvPr id="57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58" name="TextBox 61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计  划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sp>
        <p:nvSpPr>
          <p:cNvPr id="59" name="右箭头 58"/>
          <p:cNvSpPr/>
          <p:nvPr/>
        </p:nvSpPr>
        <p:spPr bwMode="auto">
          <a:xfrm>
            <a:off x="20002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60" name="组合 16"/>
          <p:cNvGrpSpPr>
            <a:grpSpLocks/>
          </p:cNvGrpSpPr>
          <p:nvPr/>
        </p:nvGrpSpPr>
        <p:grpSpPr bwMode="auto">
          <a:xfrm>
            <a:off x="5599114" y="1013460"/>
            <a:ext cx="1258887" cy="561976"/>
            <a:chOff x="720000" y="928674"/>
            <a:chExt cx="1440000" cy="468000"/>
          </a:xfrm>
        </p:grpSpPr>
        <p:sp>
          <p:nvSpPr>
            <p:cNvPr id="61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62" name="TextBox 68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实 施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63" name="组合 16"/>
          <p:cNvGrpSpPr>
            <a:grpSpLocks/>
          </p:cNvGrpSpPr>
          <p:nvPr/>
        </p:nvGrpSpPr>
        <p:grpSpPr bwMode="auto">
          <a:xfrm>
            <a:off x="7188200" y="1013460"/>
            <a:ext cx="1258888" cy="561976"/>
            <a:chOff x="720000" y="928674"/>
            <a:chExt cx="1440000" cy="468000"/>
          </a:xfrm>
        </p:grpSpPr>
        <p:sp>
          <p:nvSpPr>
            <p:cNvPr id="64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65" name="TextBox 72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评  估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sp>
        <p:nvSpPr>
          <p:cNvPr id="66" name="右箭头 65"/>
          <p:cNvSpPr/>
          <p:nvPr/>
        </p:nvSpPr>
        <p:spPr bwMode="auto">
          <a:xfrm>
            <a:off x="20002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7" name="右箭头 66"/>
          <p:cNvSpPr/>
          <p:nvPr/>
        </p:nvSpPr>
        <p:spPr bwMode="auto">
          <a:xfrm>
            <a:off x="3630614" y="1099186"/>
            <a:ext cx="287337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8" name="右箭头 67"/>
          <p:cNvSpPr/>
          <p:nvPr/>
        </p:nvSpPr>
        <p:spPr bwMode="auto">
          <a:xfrm>
            <a:off x="5262563" y="1099186"/>
            <a:ext cx="287337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9" name="右箭头 68"/>
          <p:cNvSpPr/>
          <p:nvPr/>
        </p:nvSpPr>
        <p:spPr bwMode="auto">
          <a:xfrm>
            <a:off x="68897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70" name="组合 77"/>
          <p:cNvGrpSpPr>
            <a:grpSpLocks/>
          </p:cNvGrpSpPr>
          <p:nvPr/>
        </p:nvGrpSpPr>
        <p:grpSpPr bwMode="auto">
          <a:xfrm>
            <a:off x="2305051" y="1028700"/>
            <a:ext cx="1260475" cy="561976"/>
            <a:chOff x="720000" y="928674"/>
            <a:chExt cx="1440000" cy="468000"/>
          </a:xfrm>
        </p:grpSpPr>
        <p:sp>
          <p:nvSpPr>
            <p:cNvPr id="71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152400" dist="152400" dir="8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/>
            </a:scene3d>
            <a:sp3d prstMaterial="matte">
              <a:bevelT w="88900" h="8890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72" name="TextBox 90"/>
            <p:cNvSpPr txBox="1">
              <a:spLocks noChangeArrowheads="1"/>
            </p:cNvSpPr>
            <p:nvPr/>
          </p:nvSpPr>
          <p:spPr bwMode="auto">
            <a:xfrm>
              <a:off x="919487" y="974359"/>
              <a:ext cx="1171607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决  策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pic>
        <p:nvPicPr>
          <p:cNvPr id="7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566" y="3000372"/>
            <a:ext cx="37944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 smtClean="0">
                <a:latin typeface="宋体" charset="-122"/>
              </a:rPr>
              <a:t>学习要求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9190" y="328612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charset="-122"/>
              </a:rPr>
              <a:t>要求：</a:t>
            </a:r>
            <a:endParaRPr lang="en-US" altLang="zh-CN" b="1" dirty="0" smtClean="0">
              <a:latin typeface="宋体" charset="-122"/>
            </a:endParaRPr>
          </a:p>
          <a:p>
            <a:r>
              <a:rPr lang="en-US" altLang="zh-CN" dirty="0" smtClean="0">
                <a:latin typeface="宋体" charset="-122"/>
              </a:rPr>
              <a:t>     </a:t>
            </a:r>
          </a:p>
          <a:p>
            <a:r>
              <a:rPr lang="en-US" altLang="zh-CN" dirty="0" smtClean="0">
                <a:latin typeface="宋体" charset="-122"/>
              </a:rPr>
              <a:t>     </a:t>
            </a:r>
            <a:r>
              <a:rPr lang="zh-CN" altLang="en-US" dirty="0" smtClean="0">
                <a:latin typeface="宋体" charset="-122"/>
              </a:rPr>
              <a:t>分小组讨论，确定具体项目回路组建和调试计划。</a:t>
            </a:r>
            <a:endParaRPr lang="zh-CN" altLang="en-US" dirty="0"/>
          </a:p>
        </p:txBody>
      </p:sp>
      <p:grpSp>
        <p:nvGrpSpPr>
          <p:cNvPr id="30" name="组合 47"/>
          <p:cNvGrpSpPr>
            <a:grpSpLocks/>
          </p:cNvGrpSpPr>
          <p:nvPr/>
        </p:nvGrpSpPr>
        <p:grpSpPr bwMode="auto">
          <a:xfrm>
            <a:off x="720725" y="1746886"/>
            <a:ext cx="7702550" cy="906780"/>
            <a:chOff x="720000" y="1455233"/>
            <a:chExt cx="7704000" cy="756000"/>
          </a:xfrm>
        </p:grpSpPr>
        <p:grpSp>
          <p:nvGrpSpPr>
            <p:cNvPr id="31" name="组合 10"/>
            <p:cNvGrpSpPr>
              <a:grpSpLocks/>
            </p:cNvGrpSpPr>
            <p:nvPr/>
          </p:nvGrpSpPr>
          <p:grpSpPr bwMode="auto">
            <a:xfrm>
              <a:off x="720000" y="1455233"/>
              <a:ext cx="7704000" cy="756000"/>
              <a:chOff x="608101" y="2612529"/>
              <a:chExt cx="7607237" cy="1668589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608101" y="2612529"/>
                <a:ext cx="7607237" cy="166858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61408" y="2731714"/>
                <a:ext cx="7500623" cy="1430219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857224" y="1663956"/>
              <a:ext cx="5572164" cy="307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小组讨论制定实施计划。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35" name="组合 16"/>
          <p:cNvGrpSpPr>
            <a:grpSpLocks/>
          </p:cNvGrpSpPr>
          <p:nvPr/>
        </p:nvGrpSpPr>
        <p:grpSpPr bwMode="auto">
          <a:xfrm>
            <a:off x="2330451" y="1013460"/>
            <a:ext cx="1260475" cy="561976"/>
            <a:chOff x="720000" y="928674"/>
            <a:chExt cx="1440000" cy="468000"/>
          </a:xfrm>
        </p:grpSpPr>
        <p:sp>
          <p:nvSpPr>
            <p:cNvPr id="36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37" name="TextBox 49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决  策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39" name="组合 16"/>
          <p:cNvGrpSpPr>
            <a:grpSpLocks/>
          </p:cNvGrpSpPr>
          <p:nvPr/>
        </p:nvGrpSpPr>
        <p:grpSpPr bwMode="auto">
          <a:xfrm>
            <a:off x="714375" y="998220"/>
            <a:ext cx="1258888" cy="561976"/>
            <a:chOff x="720000" y="928674"/>
            <a:chExt cx="1440000" cy="468000"/>
          </a:xfrm>
        </p:grpSpPr>
        <p:sp>
          <p:nvSpPr>
            <p:cNvPr id="40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42" name="TextBox 61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资  讯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sp>
        <p:nvSpPr>
          <p:cNvPr id="43" name="右箭头 42"/>
          <p:cNvSpPr/>
          <p:nvPr/>
        </p:nvSpPr>
        <p:spPr bwMode="auto">
          <a:xfrm>
            <a:off x="20002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44" name="组合 16"/>
          <p:cNvGrpSpPr>
            <a:grpSpLocks/>
          </p:cNvGrpSpPr>
          <p:nvPr/>
        </p:nvGrpSpPr>
        <p:grpSpPr bwMode="auto">
          <a:xfrm>
            <a:off x="5599114" y="1013460"/>
            <a:ext cx="1258887" cy="561976"/>
            <a:chOff x="720000" y="928674"/>
            <a:chExt cx="1440000" cy="468000"/>
          </a:xfrm>
        </p:grpSpPr>
        <p:sp>
          <p:nvSpPr>
            <p:cNvPr id="45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46" name="TextBox 68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实 施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47" name="组合 16"/>
          <p:cNvGrpSpPr>
            <a:grpSpLocks/>
          </p:cNvGrpSpPr>
          <p:nvPr/>
        </p:nvGrpSpPr>
        <p:grpSpPr bwMode="auto">
          <a:xfrm>
            <a:off x="7188200" y="1013460"/>
            <a:ext cx="1258888" cy="561976"/>
            <a:chOff x="720000" y="928674"/>
            <a:chExt cx="1440000" cy="468000"/>
          </a:xfrm>
        </p:grpSpPr>
        <p:sp>
          <p:nvSpPr>
            <p:cNvPr id="49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50" name="TextBox 72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评  估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sp>
        <p:nvSpPr>
          <p:cNvPr id="51" name="右箭头 50"/>
          <p:cNvSpPr/>
          <p:nvPr/>
        </p:nvSpPr>
        <p:spPr bwMode="auto">
          <a:xfrm>
            <a:off x="20002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3" name="右箭头 52"/>
          <p:cNvSpPr/>
          <p:nvPr/>
        </p:nvSpPr>
        <p:spPr bwMode="auto">
          <a:xfrm>
            <a:off x="3630614" y="1099186"/>
            <a:ext cx="287337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6" name="右箭头 55"/>
          <p:cNvSpPr/>
          <p:nvPr/>
        </p:nvSpPr>
        <p:spPr bwMode="auto">
          <a:xfrm>
            <a:off x="5262563" y="1099186"/>
            <a:ext cx="287337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0" name="右箭头 59"/>
          <p:cNvSpPr/>
          <p:nvPr/>
        </p:nvSpPr>
        <p:spPr bwMode="auto">
          <a:xfrm>
            <a:off x="68897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63" name="组合 77"/>
          <p:cNvGrpSpPr>
            <a:grpSpLocks/>
          </p:cNvGrpSpPr>
          <p:nvPr/>
        </p:nvGrpSpPr>
        <p:grpSpPr bwMode="auto">
          <a:xfrm>
            <a:off x="3948114" y="1022986"/>
            <a:ext cx="1260475" cy="561974"/>
            <a:chOff x="720000" y="928674"/>
            <a:chExt cx="1440000" cy="468000"/>
          </a:xfrm>
        </p:grpSpPr>
        <p:sp>
          <p:nvSpPr>
            <p:cNvPr id="70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152400" dist="152400" dir="8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/>
            </a:scene3d>
            <a:sp3d prstMaterial="matte">
              <a:bevelT w="88900" h="8890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74" name="TextBox 90"/>
            <p:cNvSpPr txBox="1">
              <a:spLocks noChangeArrowheads="1"/>
            </p:cNvSpPr>
            <p:nvPr/>
          </p:nvSpPr>
          <p:spPr bwMode="auto">
            <a:xfrm>
              <a:off x="854197" y="974358"/>
              <a:ext cx="1171607" cy="30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计  划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786058"/>
            <a:ext cx="4000528" cy="375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 smtClean="0">
                <a:latin typeface="宋体" charset="-122"/>
              </a:rPr>
              <a:t>学习要求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9190" y="328612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charset="-122"/>
              </a:rPr>
              <a:t>要求：</a:t>
            </a:r>
            <a:endParaRPr lang="en-US" altLang="zh-CN" b="1" dirty="0" smtClean="0">
              <a:latin typeface="宋体" charset="-122"/>
            </a:endParaRPr>
          </a:p>
          <a:p>
            <a:r>
              <a:rPr lang="en-US" altLang="zh-CN" dirty="0" smtClean="0">
                <a:latin typeface="宋体" charset="-122"/>
              </a:rPr>
              <a:t>    </a:t>
            </a:r>
          </a:p>
          <a:p>
            <a:r>
              <a:rPr lang="en-US" altLang="zh-CN" dirty="0" smtClean="0">
                <a:latin typeface="宋体" charset="-122"/>
              </a:rPr>
              <a:t>     </a:t>
            </a:r>
            <a:r>
              <a:rPr lang="zh-CN" altLang="en-US" dirty="0" smtClean="0">
                <a:latin typeface="宋体" charset="-122"/>
              </a:rPr>
              <a:t>分小组在气动实验台上组建和调试项目回路。</a:t>
            </a:r>
            <a:endParaRPr lang="zh-CN" altLang="en-US" dirty="0"/>
          </a:p>
        </p:txBody>
      </p:sp>
      <p:grpSp>
        <p:nvGrpSpPr>
          <p:cNvPr id="30" name="组合 47"/>
          <p:cNvGrpSpPr>
            <a:grpSpLocks/>
          </p:cNvGrpSpPr>
          <p:nvPr/>
        </p:nvGrpSpPr>
        <p:grpSpPr bwMode="auto">
          <a:xfrm>
            <a:off x="720725" y="1746886"/>
            <a:ext cx="7702550" cy="906780"/>
            <a:chOff x="720000" y="1455233"/>
            <a:chExt cx="7704000" cy="756000"/>
          </a:xfrm>
        </p:grpSpPr>
        <p:grpSp>
          <p:nvGrpSpPr>
            <p:cNvPr id="31" name="组合 10"/>
            <p:cNvGrpSpPr>
              <a:grpSpLocks/>
            </p:cNvGrpSpPr>
            <p:nvPr/>
          </p:nvGrpSpPr>
          <p:grpSpPr bwMode="auto">
            <a:xfrm>
              <a:off x="720000" y="1455233"/>
              <a:ext cx="7704000" cy="756000"/>
              <a:chOff x="608101" y="2612529"/>
              <a:chExt cx="7607237" cy="1668589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608101" y="2612529"/>
                <a:ext cx="7607237" cy="166858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61408" y="2731714"/>
                <a:ext cx="7500623" cy="1430219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857224" y="1663956"/>
              <a:ext cx="5572164" cy="307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小组合作，完成方案的实施工作。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41" name="组合 16"/>
          <p:cNvGrpSpPr>
            <a:grpSpLocks/>
          </p:cNvGrpSpPr>
          <p:nvPr/>
        </p:nvGrpSpPr>
        <p:grpSpPr bwMode="auto">
          <a:xfrm>
            <a:off x="2330451" y="1013460"/>
            <a:ext cx="1260475" cy="561976"/>
            <a:chOff x="720000" y="928674"/>
            <a:chExt cx="1440000" cy="468000"/>
          </a:xfrm>
        </p:grpSpPr>
        <p:sp>
          <p:nvSpPr>
            <p:cNvPr id="44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47" name="TextBox 49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决  策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48" name="组合 16"/>
          <p:cNvGrpSpPr>
            <a:grpSpLocks/>
          </p:cNvGrpSpPr>
          <p:nvPr/>
        </p:nvGrpSpPr>
        <p:grpSpPr bwMode="auto">
          <a:xfrm>
            <a:off x="3948114" y="988696"/>
            <a:ext cx="1258887" cy="561974"/>
            <a:chOff x="720000" y="928674"/>
            <a:chExt cx="1440000" cy="468000"/>
          </a:xfrm>
        </p:grpSpPr>
        <p:sp>
          <p:nvSpPr>
            <p:cNvPr id="54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55" name="TextBox 61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计  划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sp>
        <p:nvSpPr>
          <p:cNvPr id="57" name="右箭头 56"/>
          <p:cNvSpPr/>
          <p:nvPr/>
        </p:nvSpPr>
        <p:spPr bwMode="auto">
          <a:xfrm>
            <a:off x="20002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58" name="组合 16"/>
          <p:cNvGrpSpPr>
            <a:grpSpLocks/>
          </p:cNvGrpSpPr>
          <p:nvPr/>
        </p:nvGrpSpPr>
        <p:grpSpPr bwMode="auto">
          <a:xfrm>
            <a:off x="676275" y="1005840"/>
            <a:ext cx="1258888" cy="561976"/>
            <a:chOff x="720000" y="928674"/>
            <a:chExt cx="1440000" cy="468000"/>
          </a:xfrm>
        </p:grpSpPr>
        <p:sp>
          <p:nvSpPr>
            <p:cNvPr id="59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61" name="TextBox 68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资  讯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62" name="组合 16"/>
          <p:cNvGrpSpPr>
            <a:grpSpLocks/>
          </p:cNvGrpSpPr>
          <p:nvPr/>
        </p:nvGrpSpPr>
        <p:grpSpPr bwMode="auto">
          <a:xfrm>
            <a:off x="7188200" y="1013460"/>
            <a:ext cx="1258888" cy="561976"/>
            <a:chOff x="720000" y="928674"/>
            <a:chExt cx="1440000" cy="468000"/>
          </a:xfrm>
        </p:grpSpPr>
        <p:sp>
          <p:nvSpPr>
            <p:cNvPr id="63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64" name="TextBox 72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评  估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sp>
        <p:nvSpPr>
          <p:cNvPr id="65" name="右箭头 64"/>
          <p:cNvSpPr/>
          <p:nvPr/>
        </p:nvSpPr>
        <p:spPr bwMode="auto">
          <a:xfrm>
            <a:off x="20002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6" name="右箭头 65"/>
          <p:cNvSpPr/>
          <p:nvPr/>
        </p:nvSpPr>
        <p:spPr bwMode="auto">
          <a:xfrm>
            <a:off x="3630614" y="1099186"/>
            <a:ext cx="287337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7" name="右箭头 66"/>
          <p:cNvSpPr/>
          <p:nvPr/>
        </p:nvSpPr>
        <p:spPr bwMode="auto">
          <a:xfrm>
            <a:off x="5262563" y="1099186"/>
            <a:ext cx="287337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8" name="右箭头 67"/>
          <p:cNvSpPr/>
          <p:nvPr/>
        </p:nvSpPr>
        <p:spPr bwMode="auto">
          <a:xfrm>
            <a:off x="68897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69" name="组合 77"/>
          <p:cNvGrpSpPr>
            <a:grpSpLocks/>
          </p:cNvGrpSpPr>
          <p:nvPr/>
        </p:nvGrpSpPr>
        <p:grpSpPr bwMode="auto">
          <a:xfrm>
            <a:off x="5595939" y="1011556"/>
            <a:ext cx="1260475" cy="561974"/>
            <a:chOff x="720000" y="928674"/>
            <a:chExt cx="1440000" cy="468000"/>
          </a:xfrm>
        </p:grpSpPr>
        <p:sp>
          <p:nvSpPr>
            <p:cNvPr id="71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152400" dist="152400" dir="8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/>
            </a:scene3d>
            <a:sp3d prstMaterial="matte">
              <a:bevelT w="88900" h="8890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72" name="TextBox 90"/>
            <p:cNvSpPr txBox="1">
              <a:spLocks noChangeArrowheads="1"/>
            </p:cNvSpPr>
            <p:nvPr/>
          </p:nvSpPr>
          <p:spPr bwMode="auto">
            <a:xfrm>
              <a:off x="854197" y="974358"/>
              <a:ext cx="1171607" cy="30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实  施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071810"/>
            <a:ext cx="2714644" cy="299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 smtClean="0">
                <a:latin typeface="宋体" charset="-122"/>
              </a:rPr>
              <a:t>学习要求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9190" y="3286124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charset="-122"/>
              </a:rPr>
              <a:t>要求：</a:t>
            </a:r>
            <a:endParaRPr lang="en-US" altLang="zh-CN" b="1" dirty="0" smtClean="0">
              <a:latin typeface="宋体" charset="-122"/>
            </a:endParaRPr>
          </a:p>
          <a:p>
            <a:r>
              <a:rPr lang="zh-CN" altLang="en-US" dirty="0" smtClean="0">
                <a:latin typeface="宋体" charset="-122"/>
              </a:rPr>
              <a:t>    </a:t>
            </a:r>
            <a:endParaRPr lang="en-US" altLang="zh-CN" dirty="0" smtClean="0">
              <a:latin typeface="宋体" charset="-122"/>
            </a:endParaRPr>
          </a:p>
          <a:p>
            <a:r>
              <a:rPr lang="en-US" altLang="zh-CN" dirty="0" smtClean="0">
                <a:latin typeface="宋体" charset="-122"/>
              </a:rPr>
              <a:t>    </a:t>
            </a:r>
            <a:r>
              <a:rPr lang="zh-CN" altLang="en-US" dirty="0" smtClean="0">
                <a:latin typeface="宋体" charset="-122"/>
              </a:rPr>
              <a:t>老师从回路设计、组建和调试等方面点评项目实施情况。</a:t>
            </a:r>
            <a:endParaRPr lang="zh-CN" altLang="en-US" dirty="0"/>
          </a:p>
        </p:txBody>
      </p:sp>
      <p:grpSp>
        <p:nvGrpSpPr>
          <p:cNvPr id="31" name="组合 47"/>
          <p:cNvGrpSpPr>
            <a:grpSpLocks/>
          </p:cNvGrpSpPr>
          <p:nvPr/>
        </p:nvGrpSpPr>
        <p:grpSpPr bwMode="auto">
          <a:xfrm>
            <a:off x="720725" y="1746886"/>
            <a:ext cx="7702550" cy="906780"/>
            <a:chOff x="720000" y="1455233"/>
            <a:chExt cx="7704000" cy="756000"/>
          </a:xfrm>
        </p:grpSpPr>
        <p:grpSp>
          <p:nvGrpSpPr>
            <p:cNvPr id="32" name="组合 10"/>
            <p:cNvGrpSpPr>
              <a:grpSpLocks/>
            </p:cNvGrpSpPr>
            <p:nvPr/>
          </p:nvGrpSpPr>
          <p:grpSpPr bwMode="auto">
            <a:xfrm>
              <a:off x="720000" y="1455233"/>
              <a:ext cx="7704000" cy="756000"/>
              <a:chOff x="608101" y="2612529"/>
              <a:chExt cx="7607237" cy="1668589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08101" y="2612529"/>
                <a:ext cx="7607237" cy="166858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661408" y="2731714"/>
                <a:ext cx="7500623" cy="1430219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>
              <a:off x="857224" y="1663956"/>
              <a:ext cx="5572164" cy="307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自评、互评、成果展示、点评总结。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37" name="组合 16"/>
          <p:cNvGrpSpPr>
            <a:grpSpLocks/>
          </p:cNvGrpSpPr>
          <p:nvPr/>
        </p:nvGrpSpPr>
        <p:grpSpPr bwMode="auto">
          <a:xfrm>
            <a:off x="2330451" y="1013460"/>
            <a:ext cx="1260475" cy="561976"/>
            <a:chOff x="720000" y="928674"/>
            <a:chExt cx="1440000" cy="468000"/>
          </a:xfrm>
        </p:grpSpPr>
        <p:sp>
          <p:nvSpPr>
            <p:cNvPr id="40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41" name="TextBox 49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宋体" charset="-122"/>
                </a:rPr>
                <a:t>决  策</a:t>
              </a:r>
              <a:endParaRPr lang="en-US" altLang="zh-CN" b="1" dirty="0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42" name="组合 16"/>
          <p:cNvGrpSpPr>
            <a:grpSpLocks/>
          </p:cNvGrpSpPr>
          <p:nvPr/>
        </p:nvGrpSpPr>
        <p:grpSpPr bwMode="auto">
          <a:xfrm>
            <a:off x="3948114" y="988696"/>
            <a:ext cx="1258887" cy="561974"/>
            <a:chOff x="720000" y="928674"/>
            <a:chExt cx="1440000" cy="468000"/>
          </a:xfrm>
        </p:grpSpPr>
        <p:sp>
          <p:nvSpPr>
            <p:cNvPr id="43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45" name="TextBox 61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计  划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sp>
        <p:nvSpPr>
          <p:cNvPr id="46" name="右箭头 45"/>
          <p:cNvSpPr/>
          <p:nvPr/>
        </p:nvSpPr>
        <p:spPr bwMode="auto">
          <a:xfrm>
            <a:off x="20002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48" name="组合 16"/>
          <p:cNvGrpSpPr>
            <a:grpSpLocks/>
          </p:cNvGrpSpPr>
          <p:nvPr/>
        </p:nvGrpSpPr>
        <p:grpSpPr bwMode="auto">
          <a:xfrm>
            <a:off x="5599114" y="1013460"/>
            <a:ext cx="1258887" cy="561976"/>
            <a:chOff x="720000" y="928674"/>
            <a:chExt cx="1440000" cy="468000"/>
          </a:xfrm>
        </p:grpSpPr>
        <p:sp>
          <p:nvSpPr>
            <p:cNvPr id="49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50" name="TextBox 68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实 施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51" name="组合 16"/>
          <p:cNvGrpSpPr>
            <a:grpSpLocks/>
          </p:cNvGrpSpPr>
          <p:nvPr/>
        </p:nvGrpSpPr>
        <p:grpSpPr bwMode="auto">
          <a:xfrm>
            <a:off x="657225" y="1028700"/>
            <a:ext cx="1258888" cy="561976"/>
            <a:chOff x="720000" y="928674"/>
            <a:chExt cx="1440000" cy="468000"/>
          </a:xfrm>
        </p:grpSpPr>
        <p:sp>
          <p:nvSpPr>
            <p:cNvPr id="53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56" name="TextBox 72"/>
            <p:cNvSpPr txBox="1">
              <a:spLocks noChangeArrowheads="1"/>
            </p:cNvSpPr>
            <p:nvPr/>
          </p:nvSpPr>
          <p:spPr bwMode="auto">
            <a:xfrm>
              <a:off x="863592" y="993397"/>
              <a:ext cx="1152816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宋体" charset="-122"/>
                </a:rPr>
                <a:t>资  讯</a:t>
              </a:r>
              <a:endParaRPr lang="en-US" altLang="zh-CN" b="1" dirty="0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sp>
        <p:nvSpPr>
          <p:cNvPr id="58" name="右箭头 57"/>
          <p:cNvSpPr/>
          <p:nvPr/>
        </p:nvSpPr>
        <p:spPr bwMode="auto">
          <a:xfrm>
            <a:off x="20002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0" name="右箭头 59"/>
          <p:cNvSpPr/>
          <p:nvPr/>
        </p:nvSpPr>
        <p:spPr bwMode="auto">
          <a:xfrm>
            <a:off x="3630614" y="1099186"/>
            <a:ext cx="287337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2" name="右箭头 61"/>
          <p:cNvSpPr/>
          <p:nvPr/>
        </p:nvSpPr>
        <p:spPr bwMode="auto">
          <a:xfrm>
            <a:off x="5262563" y="1099186"/>
            <a:ext cx="287337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9" name="右箭头 68"/>
          <p:cNvSpPr/>
          <p:nvPr/>
        </p:nvSpPr>
        <p:spPr bwMode="auto">
          <a:xfrm>
            <a:off x="6889750" y="1099186"/>
            <a:ext cx="287338" cy="388620"/>
          </a:xfrm>
          <a:prstGeom prst="rightArrow">
            <a:avLst>
              <a:gd name="adj1" fmla="val 65434"/>
              <a:gd name="adj2" fmla="val 61759"/>
            </a:avLst>
          </a:prstGeom>
          <a:solidFill>
            <a:schemeClr val="bg1">
              <a:lumMod val="50000"/>
              <a:alpha val="50000"/>
            </a:schemeClr>
          </a:solidFill>
          <a:ln w="76200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70" name="组合 77"/>
          <p:cNvGrpSpPr>
            <a:grpSpLocks/>
          </p:cNvGrpSpPr>
          <p:nvPr/>
        </p:nvGrpSpPr>
        <p:grpSpPr bwMode="auto">
          <a:xfrm>
            <a:off x="7200901" y="1028700"/>
            <a:ext cx="1260475" cy="561976"/>
            <a:chOff x="720000" y="928674"/>
            <a:chExt cx="1440000" cy="468000"/>
          </a:xfrm>
        </p:grpSpPr>
        <p:sp>
          <p:nvSpPr>
            <p:cNvPr id="74" name="AutoShape 3"/>
            <p:cNvSpPr>
              <a:spLocks noChangeArrowheads="1"/>
            </p:cNvSpPr>
            <p:nvPr/>
          </p:nvSpPr>
          <p:spPr bwMode="auto">
            <a:xfrm>
              <a:off x="720000" y="928674"/>
              <a:ext cx="1440000" cy="468000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152400" dist="152400" dir="8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/>
            </a:scene3d>
            <a:sp3d prstMaterial="matte">
              <a:bevelT w="88900" h="8890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zh-CN" sz="160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endParaRPr>
            </a:p>
          </p:txBody>
        </p:sp>
        <p:sp>
          <p:nvSpPr>
            <p:cNvPr id="75" name="TextBox 90"/>
            <p:cNvSpPr txBox="1">
              <a:spLocks noChangeArrowheads="1"/>
            </p:cNvSpPr>
            <p:nvPr/>
          </p:nvSpPr>
          <p:spPr bwMode="auto">
            <a:xfrm>
              <a:off x="854197" y="974358"/>
              <a:ext cx="1171607" cy="30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评  估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857496"/>
            <a:ext cx="2786082" cy="345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>
                <a:latin typeface="宋体" charset="-122"/>
              </a:rPr>
              <a:t>参考方案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842" name="Picture 2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357298"/>
            <a:ext cx="63021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 smtClean="0">
                <a:latin typeface="宋体" charset="-122"/>
              </a:rPr>
              <a:t>中英文对照</a:t>
            </a:r>
            <a:endParaRPr lang="zh-CN" altLang="en-US" sz="2000" b="1" dirty="0">
              <a:latin typeface="宋体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7224" y="1137364"/>
            <a:ext cx="5400000" cy="720000"/>
            <a:chOff x="1687779" y="901"/>
            <a:chExt cx="1898751" cy="226086"/>
          </a:xfrm>
        </p:grpSpPr>
        <p:sp>
          <p:nvSpPr>
            <p:cNvPr id="40" name="圆角矩形 39"/>
            <p:cNvSpPr/>
            <p:nvPr/>
          </p:nvSpPr>
          <p:spPr>
            <a:xfrm>
              <a:off x="1687779" y="901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圆角矩形 4"/>
            <p:cNvSpPr/>
            <p:nvPr/>
          </p:nvSpPr>
          <p:spPr>
            <a:xfrm>
              <a:off x="1698816" y="11938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机械手</a:t>
              </a:r>
              <a:r>
                <a:rPr lang="en-US" altLang="zh-CN" sz="2000" kern="1200" dirty="0" smtClean="0">
                  <a:latin typeface="微软雅黑" pitchFamily="34" charset="-122"/>
                  <a:ea typeface="微软雅黑" pitchFamily="34" charset="-122"/>
                </a:rPr>
                <a:t>    </a:t>
              </a:r>
              <a:r>
                <a:rPr lang="en-US" sz="2000" kern="1200" dirty="0">
                  <a:latin typeface="微软雅黑" pitchFamily="34" charset="-122"/>
                  <a:ea typeface="微软雅黑" pitchFamily="34" charset="-122"/>
                </a:rPr>
                <a:t>	manipulator</a:t>
              </a:r>
              <a:endParaRPr lang="zh-CN" altLang="en-US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7224" y="1851744"/>
            <a:ext cx="5400000" cy="720000"/>
            <a:chOff x="1687779" y="238291"/>
            <a:chExt cx="1898751" cy="226086"/>
          </a:xfrm>
        </p:grpSpPr>
        <p:sp>
          <p:nvSpPr>
            <p:cNvPr id="38" name="圆角矩形 37"/>
            <p:cNvSpPr/>
            <p:nvPr/>
          </p:nvSpPr>
          <p:spPr>
            <a:xfrm>
              <a:off x="1687779" y="238291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圆角矩形 6"/>
            <p:cNvSpPr/>
            <p:nvPr/>
          </p:nvSpPr>
          <p:spPr>
            <a:xfrm>
              <a:off x="1698816" y="249328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>
                  <a:latin typeface="微软雅黑" pitchFamily="34" charset="-122"/>
                  <a:ea typeface="微软雅黑" pitchFamily="34" charset="-122"/>
                </a:rPr>
                <a:t>气压传动</a:t>
              </a:r>
              <a:r>
                <a:rPr lang="en-US" sz="2000" kern="1200">
                  <a:latin typeface="微软雅黑" pitchFamily="34" charset="-122"/>
                  <a:ea typeface="微软雅黑" pitchFamily="34" charset="-122"/>
                </a:rPr>
                <a:t>	pneumatic transmission</a:t>
              </a:r>
              <a:endParaRPr lang="zh-CN" sz="2000" kern="12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57224" y="2566124"/>
            <a:ext cx="5400000" cy="720000"/>
            <a:chOff x="1687779" y="475682"/>
            <a:chExt cx="1898751" cy="226086"/>
          </a:xfrm>
        </p:grpSpPr>
        <p:sp>
          <p:nvSpPr>
            <p:cNvPr id="36" name="圆角矩形 35"/>
            <p:cNvSpPr/>
            <p:nvPr/>
          </p:nvSpPr>
          <p:spPr>
            <a:xfrm>
              <a:off x="1687779" y="475682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圆角矩形 8"/>
            <p:cNvSpPr/>
            <p:nvPr/>
          </p:nvSpPr>
          <p:spPr>
            <a:xfrm>
              <a:off x="1698816" y="486719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>
                  <a:latin typeface="微软雅黑" pitchFamily="34" charset="-122"/>
                  <a:ea typeface="微软雅黑" pitchFamily="34" charset="-122"/>
                </a:rPr>
                <a:t>气源装置</a:t>
              </a:r>
              <a:r>
                <a:rPr lang="en-US" sz="2000" kern="1200" dirty="0">
                  <a:latin typeface="微软雅黑" pitchFamily="34" charset="-122"/>
                  <a:ea typeface="微软雅黑" pitchFamily="34" charset="-122"/>
                </a:rPr>
                <a:t>	air supply devices 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7224" y="3286124"/>
            <a:ext cx="5400000" cy="720000"/>
            <a:chOff x="1687779" y="950463"/>
            <a:chExt cx="1898751" cy="226086"/>
          </a:xfrm>
        </p:grpSpPr>
        <p:sp>
          <p:nvSpPr>
            <p:cNvPr id="32" name="圆角矩形 31"/>
            <p:cNvSpPr/>
            <p:nvPr/>
          </p:nvSpPr>
          <p:spPr>
            <a:xfrm>
              <a:off x="1687779" y="950463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圆角矩形 12"/>
            <p:cNvSpPr/>
            <p:nvPr/>
          </p:nvSpPr>
          <p:spPr>
            <a:xfrm>
              <a:off x="1698816" y="961500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过滤器</a:t>
              </a:r>
              <a:r>
                <a:rPr lang="en-US" altLang="zh-CN" sz="2000" kern="1200" dirty="0" smtClean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sz="2000" kern="1200" dirty="0">
                  <a:latin typeface="微软雅黑" pitchFamily="34" charset="-122"/>
                  <a:ea typeface="微软雅黑" pitchFamily="34" charset="-122"/>
                </a:rPr>
                <a:t>	air-filter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57224" y="4000504"/>
            <a:ext cx="5400000" cy="720000"/>
            <a:chOff x="1687779" y="1187853"/>
            <a:chExt cx="1898751" cy="226086"/>
          </a:xfrm>
        </p:grpSpPr>
        <p:sp>
          <p:nvSpPr>
            <p:cNvPr id="30" name="圆角矩形 29"/>
            <p:cNvSpPr/>
            <p:nvPr/>
          </p:nvSpPr>
          <p:spPr>
            <a:xfrm>
              <a:off x="1687779" y="1187853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圆角矩形 14"/>
            <p:cNvSpPr/>
            <p:nvPr/>
          </p:nvSpPr>
          <p:spPr>
            <a:xfrm>
              <a:off x="1698816" y="1198890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干燥器</a:t>
              </a:r>
              <a:r>
                <a:rPr lang="en-US" altLang="zh-CN" sz="2000" kern="1200" dirty="0" smtClean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sz="2000" kern="1200" dirty="0">
                  <a:latin typeface="微软雅黑" pitchFamily="34" charset="-122"/>
                  <a:ea typeface="微软雅黑" pitchFamily="34" charset="-122"/>
                </a:rPr>
                <a:t>	air-dryer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7224" y="4714884"/>
            <a:ext cx="5400000" cy="720000"/>
            <a:chOff x="1687779" y="1425244"/>
            <a:chExt cx="1898751" cy="226086"/>
          </a:xfrm>
        </p:grpSpPr>
        <p:sp>
          <p:nvSpPr>
            <p:cNvPr id="28" name="圆角矩形 27"/>
            <p:cNvSpPr/>
            <p:nvPr/>
          </p:nvSpPr>
          <p:spPr>
            <a:xfrm>
              <a:off x="1687779" y="1425244"/>
              <a:ext cx="1898751" cy="226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圆角矩形 16"/>
            <p:cNvSpPr/>
            <p:nvPr/>
          </p:nvSpPr>
          <p:spPr>
            <a:xfrm>
              <a:off x="1698816" y="1436281"/>
              <a:ext cx="1876677" cy="20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储气罐</a:t>
              </a:r>
              <a:r>
                <a:rPr lang="en-US" altLang="zh-CN" sz="2000" kern="1200" dirty="0" smtClean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sz="2000" kern="1200" dirty="0">
                  <a:latin typeface="微软雅黑" pitchFamily="34" charset="-122"/>
                  <a:ea typeface="微软雅黑" pitchFamily="34" charset="-122"/>
                </a:rPr>
                <a:t>	receiver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2485</Words>
  <Application>Microsoft Office PowerPoint</Application>
  <PresentationFormat>全屏显示(4:3)</PresentationFormat>
  <Paragraphs>163</Paragraphs>
  <Slides>11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微软用户</cp:lastModifiedBy>
  <cp:revision>71</cp:revision>
  <dcterms:created xsi:type="dcterms:W3CDTF">2013-09-11T02:42:48Z</dcterms:created>
  <dcterms:modified xsi:type="dcterms:W3CDTF">2014-09-14T13:02:26Z</dcterms:modified>
</cp:coreProperties>
</file>