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17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18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19.xml" ContentType="application/vnd.openxmlformats-officedocument.presentationml.notesSlide+xml"/>
  <Override PartName="/ppt/activeX/activeX4.xml" ContentType="application/vnd.ms-office.activeX+xml"/>
  <Override PartName="/ppt/activeX/activeX4.bin" ContentType="application/vnd.ms-office.activeX"/>
  <Override PartName="/ppt/notesSlides/notesSlide20.xml" ContentType="application/vnd.openxmlformats-officedocument.presentationml.notesSlide+xml"/>
  <Override PartName="/ppt/activeX/activeX5.xml" ContentType="application/vnd.ms-office.activeX+xml"/>
  <Override PartName="/ppt/activeX/activeX5.bin" ContentType="application/vnd.ms-office.activeX"/>
  <Override PartName="/ppt/notesSlides/notesSlide21.xml" ContentType="application/vnd.openxmlformats-officedocument.presentationml.notesSlide+xml"/>
  <Override PartName="/ppt/activeX/activeX6.xml" ContentType="application/vnd.ms-office.activeX+xml"/>
  <Override PartName="/ppt/activeX/activeX6.bin" ContentType="application/vnd.ms-office.activeX"/>
  <Override PartName="/ppt/notesSlides/notesSlide22.xml" ContentType="application/vnd.openxmlformats-officedocument.presentationml.notesSlide+xml"/>
  <Override PartName="/ppt/activeX/activeX7.xml" ContentType="application/vnd.ms-office.activeX+xml"/>
  <Override PartName="/ppt/activeX/activeX7.bin" ContentType="application/vnd.ms-office.activeX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9" r:id="rId2"/>
    <p:sldId id="257" r:id="rId3"/>
    <p:sldId id="260" r:id="rId4"/>
    <p:sldId id="263" r:id="rId5"/>
    <p:sldId id="264" r:id="rId6"/>
    <p:sldId id="265" r:id="rId7"/>
    <p:sldId id="272" r:id="rId8"/>
    <p:sldId id="271" r:id="rId9"/>
    <p:sldId id="270" r:id="rId10"/>
    <p:sldId id="275" r:id="rId11"/>
    <p:sldId id="274" r:id="rId12"/>
    <p:sldId id="273" r:id="rId13"/>
    <p:sldId id="269" r:id="rId14"/>
    <p:sldId id="268" r:id="rId15"/>
    <p:sldId id="278" r:id="rId16"/>
    <p:sldId id="277" r:id="rId17"/>
    <p:sldId id="276" r:id="rId18"/>
    <p:sldId id="266" r:id="rId19"/>
    <p:sldId id="285" r:id="rId20"/>
    <p:sldId id="284" r:id="rId21"/>
    <p:sldId id="283" r:id="rId22"/>
    <p:sldId id="286" r:id="rId23"/>
    <p:sldId id="287" r:id="rId24"/>
    <p:sldId id="288" r:id="rId25"/>
    <p:sldId id="261" r:id="rId26"/>
    <p:sldId id="262" r:id="rId27"/>
    <p:sldId id="290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42B6E-1F98-4162-AB2D-3AF35811F3E4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9E4ED-0D3A-4545-8ED9-6A78FC7563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80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09790F8-7177-4EAB-B266-AD0BA172F3C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2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11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12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13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14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15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16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17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18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19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20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3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21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22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23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24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CAFABEF-0067-4C79-8D67-398BFF03CD0F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25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CAFABEF-0067-4C79-8D67-398BFF03CD0F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26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4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5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6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7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8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9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10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png"/><Relationship Id="rId7" Type="http://schemas.openxmlformats.org/officeDocument/2006/relationships/hyperlink" Target="../&#25945;&#23398;&#39033;&#30446;&#30446;&#24405;.pptx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../&#25945;&#23398;&#39033;&#30446;&#30446;&#24405;.pptx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../&#25945;&#23398;&#39033;&#30446;&#30446;&#24405;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720000" y="798463"/>
            <a:ext cx="7704000" cy="4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0800" dist="25400" dir="7200000" algn="ctr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atte">
            <a:bevelT w="88900" h="88900"/>
          </a:sp3d>
        </p:spPr>
        <p:txBody>
          <a:bodyPr lIns="91286" tIns="45640" rIns="91286" bIns="45640" anchor="ctr"/>
          <a:lstStyle/>
          <a:p>
            <a:pPr algn="ctr">
              <a:defRPr/>
            </a:pPr>
            <a:endParaRPr lang="zh-CN" altLang="zh-CN" sz="1600" dirty="0">
              <a:solidFill>
                <a:schemeClr val="bg1"/>
              </a:solidFill>
              <a:latin typeface="方正综艺简体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圆角矩形 9">
            <a:hlinkClick r:id="" action="ppaction://hlinkshowjump?jump=previousslide"/>
          </p:cNvPr>
          <p:cNvSpPr/>
          <p:nvPr userDrawn="1"/>
        </p:nvSpPr>
        <p:spPr>
          <a:xfrm>
            <a:off x="8679908" y="1484784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上一页</a:t>
            </a:r>
            <a:endParaRPr lang="zh-CN" altLang="en-US" dirty="0"/>
          </a:p>
        </p:txBody>
      </p:sp>
      <p:sp>
        <p:nvSpPr>
          <p:cNvPr id="11" name="圆角矩形 10">
            <a:hlinkClick r:id="" action="ppaction://hlinkshowjump?jump=nextslide"/>
          </p:cNvPr>
          <p:cNvSpPr/>
          <p:nvPr userDrawn="1"/>
        </p:nvSpPr>
        <p:spPr>
          <a:xfrm>
            <a:off x="8679908" y="4086762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下一页</a:t>
            </a:r>
            <a:endParaRPr lang="zh-CN" altLang="en-US" dirty="0"/>
          </a:p>
        </p:txBody>
      </p:sp>
      <p:sp>
        <p:nvSpPr>
          <p:cNvPr id="13" name="圆角矩形 12">
            <a:hlinkClick r:id="rId6" action="ppaction://hlinksldjump"/>
          </p:cNvPr>
          <p:cNvSpPr/>
          <p:nvPr userDrawn="1"/>
        </p:nvSpPr>
        <p:spPr>
          <a:xfrm>
            <a:off x="8676456" y="2780928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项目首页</a:t>
            </a:r>
            <a:endParaRPr lang="zh-CN" alt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54840" y="6500834"/>
            <a:ext cx="848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液压与气动系统构建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喷漆室传动装置传动系统构建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26" name="Picture 4" descr="C:\Documents and Settings\Administrator\桌面\GIF图片4\team_brainstorming_lg_nwm.gif">
              <a:hlinkClick r:id="rId7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矩形 26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6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圆角矩形 8">
            <a:hlinkClick r:id="" action="ppaction://hlinkshowjump?jump=nextslide"/>
          </p:cNvPr>
          <p:cNvSpPr/>
          <p:nvPr userDrawn="1"/>
        </p:nvSpPr>
        <p:spPr>
          <a:xfrm>
            <a:off x="8679908" y="2852936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下一页</a:t>
            </a:r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17" y="332656"/>
            <a:ext cx="492443" cy="3384901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r>
              <a:rPr lang="zh-CN" altLang="zh-CN" sz="2000" b="1" dirty="0" smtClean="0">
                <a:solidFill>
                  <a:srgbClr val="FFFF00"/>
                </a:solidFill>
                <a:latin typeface="+mn-ea"/>
              </a:rPr>
              <a:t>液压与气动系统的应用与维修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23" name="Picture 4" descr="C:\Documents and Settings\Administrator\桌面\GIF图片4\team_brainstorming_lg_nwm.gif">
              <a:hlinkClick r:id="rId6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23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54840" y="6500834"/>
            <a:ext cx="848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液压与气动系统构建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喷漆室传动装置传动系统构建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79" y="0"/>
            <a:ext cx="817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1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>
            <a:hlinkClick r:id="" action="ppaction://hlinkshowjump?jump=previousslide"/>
          </p:cNvPr>
          <p:cNvSpPr/>
          <p:nvPr userDrawn="1"/>
        </p:nvSpPr>
        <p:spPr>
          <a:xfrm>
            <a:off x="8679908" y="2862626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上一页</a:t>
            </a:r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10" name="Picture 4" descr="C:\Documents and Settings\Administrator\桌面\GIF图片4\team_brainstorming_lg_nwm.gif">
              <a:hlinkClick r:id="rId6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54840" y="6500834"/>
            <a:ext cx="848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液压与气动系统构建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喷漆室传动装置传动系统构建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work\培训\培训2\新建文件夹\未标题-18.png"/>
          <p:cNvPicPr>
            <a:picLocks noChangeAspect="1" noChangeArrowheads="1"/>
          </p:cNvPicPr>
          <p:nvPr/>
        </p:nvPicPr>
        <p:blipFill>
          <a:blip r:embed="rId2" cstate="print"/>
          <a:srcRect l="24448" t="8525" r="7227" b="8525"/>
          <a:stretch>
            <a:fillRect/>
          </a:stretch>
        </p:blipFill>
        <p:spPr bwMode="auto">
          <a:xfrm>
            <a:off x="857225" y="785794"/>
            <a:ext cx="7315176" cy="586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1214414" y="2047689"/>
            <a:ext cx="5817908" cy="3667928"/>
          </a:xfrm>
          <a:prstGeom prst="roundRect">
            <a:avLst>
              <a:gd name="adj" fmla="val 10942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87" tIns="33794" rIns="67587" bIns="33794" anchor="ctr"/>
          <a:lstStyle/>
          <a:p>
            <a:pPr algn="ctr" defTabSz="95040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664" y="1242997"/>
            <a:ext cx="5118627" cy="3760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67587" tIns="33794" rIns="67587" bIns="33794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子情景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2.4 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喷漆室传动带装置传动系统构建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103"/>
          <p:cNvGrpSpPr>
            <a:grpSpLocks/>
          </p:cNvGrpSpPr>
          <p:nvPr/>
        </p:nvGrpSpPr>
        <p:grpSpPr bwMode="auto">
          <a:xfrm>
            <a:off x="3743319" y="2047689"/>
            <a:ext cx="3071813" cy="609600"/>
            <a:chOff x="6667958" y="1865413"/>
            <a:chExt cx="4318696" cy="642943"/>
          </a:xfrm>
        </p:grpSpPr>
        <p:sp>
          <p:nvSpPr>
            <p:cNvPr id="7" name="AutoShape 24">
              <a:hlinkClick r:id="rId3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1865413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721523" y="1921671"/>
              <a:ext cx="4218261" cy="128589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25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33497" y="2018318"/>
              <a:ext cx="2223013" cy="38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任务说明</a:t>
              </a:r>
            </a:p>
          </p:txBody>
        </p:sp>
      </p:grpSp>
      <p:grpSp>
        <p:nvGrpSpPr>
          <p:cNvPr id="11" name="组合 104"/>
          <p:cNvGrpSpPr>
            <a:grpSpLocks/>
          </p:cNvGrpSpPr>
          <p:nvPr/>
        </p:nvGrpSpPr>
        <p:grpSpPr bwMode="auto">
          <a:xfrm>
            <a:off x="3743319" y="3129729"/>
            <a:ext cx="3071813" cy="609600"/>
            <a:chOff x="6667958" y="3006103"/>
            <a:chExt cx="4318696" cy="642943"/>
          </a:xfrm>
        </p:grpSpPr>
        <p:sp>
          <p:nvSpPr>
            <p:cNvPr id="21" name="AutoShape 24">
              <a:hlinkClick r:id="rId4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3006103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6721523" y="3062361"/>
              <a:ext cx="4218261" cy="128589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67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444876" y="3159006"/>
              <a:ext cx="2597088" cy="38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背景知识</a:t>
              </a:r>
            </a:p>
          </p:txBody>
        </p:sp>
      </p:grpSp>
      <p:grpSp>
        <p:nvGrpSpPr>
          <p:cNvPr id="25" name="组合 105"/>
          <p:cNvGrpSpPr>
            <a:grpSpLocks/>
          </p:cNvGrpSpPr>
          <p:nvPr/>
        </p:nvGrpSpPr>
        <p:grpSpPr bwMode="auto">
          <a:xfrm>
            <a:off x="3743319" y="4223199"/>
            <a:ext cx="3071813" cy="609600"/>
            <a:chOff x="6667958" y="4160648"/>
            <a:chExt cx="4318696" cy="642943"/>
          </a:xfrm>
        </p:grpSpPr>
        <p:sp>
          <p:nvSpPr>
            <p:cNvPr id="35" name="AutoShape 24">
              <a:hlinkClick r:id="rId5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4160648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6721523" y="4216906"/>
              <a:ext cx="4218261" cy="128589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78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406182" y="4313553"/>
              <a:ext cx="2535379" cy="38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参考方案</a:t>
              </a:r>
            </a:p>
          </p:txBody>
        </p:sp>
      </p:grpSp>
      <p:grpSp>
        <p:nvGrpSpPr>
          <p:cNvPr id="39" name="组合 110"/>
          <p:cNvGrpSpPr>
            <a:grpSpLocks/>
          </p:cNvGrpSpPr>
          <p:nvPr/>
        </p:nvGrpSpPr>
        <p:grpSpPr bwMode="auto">
          <a:xfrm>
            <a:off x="3743319" y="5291903"/>
            <a:ext cx="3071813" cy="607696"/>
            <a:chOff x="6667958" y="5287483"/>
            <a:chExt cx="4318696" cy="642943"/>
          </a:xfrm>
        </p:grpSpPr>
        <p:sp>
          <p:nvSpPr>
            <p:cNvPr id="49" name="AutoShape 24">
              <a:hlinkClick r:id="rId6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5287483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6721523" y="5343917"/>
              <a:ext cx="4218261" cy="128992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TextBox 89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124352" y="5440388"/>
              <a:ext cx="3255817" cy="390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中英文对照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4" name="TextBox 4"/>
          <p:cNvSpPr txBox="1">
            <a:spLocks noChangeArrowheads="1"/>
          </p:cNvSpPr>
          <p:nvPr/>
        </p:nvSpPr>
        <p:spPr bwMode="auto">
          <a:xfrm>
            <a:off x="900113" y="257176"/>
            <a:ext cx="4957762" cy="46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情景二  液压与气动系统的构建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804796"/>
            <a:ext cx="2286016" cy="215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流量控制阀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98513" y="4732338"/>
            <a:ext cx="5059371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 w="27051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kumimoji="1" lang="zh-CN" altLang="en-US" sz="2000" b="1" dirty="0"/>
              <a:t>本结构为薄壁节流口，壁厚约</a:t>
            </a:r>
            <a:r>
              <a:rPr kumimoji="1" lang="en-US" altLang="zh-CN" sz="2000" b="1" dirty="0"/>
              <a:t>0.07~0.09mm</a:t>
            </a:r>
            <a:r>
              <a:rPr kumimoji="1" lang="zh-CN" altLang="en-US" sz="2000" b="1" dirty="0"/>
              <a:t>，流量受温度的影响小、不易堵塞、最低稳定流量约</a:t>
            </a:r>
            <a:r>
              <a:rPr kumimoji="1" lang="en-US" altLang="zh-CN" sz="2000" b="1" dirty="0"/>
              <a:t>20ml/min </a:t>
            </a:r>
            <a:r>
              <a:rPr kumimoji="1" lang="zh-CN" altLang="en-US" sz="2000" b="1" dirty="0"/>
              <a:t>。阀芯的轴向位移可改变节流口过流断面的面积。节流口易形，工艺复杂是本结构的缺点。</a:t>
            </a:r>
            <a:endParaRPr kumimoji="1" lang="en-US" altLang="zh-CN" sz="2000" b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721523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173414" y="4178300"/>
            <a:ext cx="3311562" cy="396875"/>
          </a:xfrm>
          <a:prstGeom prst="rect">
            <a:avLst/>
          </a:prstGeom>
          <a:noFill/>
          <a:ln w="27051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zh-CN" altLang="en-US" b="1"/>
              <a:t>轴向缝隙式节流口</a:t>
            </a:r>
            <a:r>
              <a:rPr lang="zh-CN" altLang="en-US" sz="2000" b="1"/>
              <a:t>式节流口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流量控制阀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071538" y="1071546"/>
            <a:ext cx="4259263" cy="2446338"/>
          </a:xfrm>
          <a:prstGeom prst="wedgeRoundRectCallout">
            <a:avLst>
              <a:gd name="adj1" fmla="val 45701"/>
              <a:gd name="adj2" fmla="val 86755"/>
              <a:gd name="adj3" fmla="val 16667"/>
            </a:avLst>
          </a:prstGeom>
          <a:solidFill>
            <a:srgbClr val="66FFFF"/>
          </a:solidFill>
          <a:ln w="27051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anchor="ctr"/>
          <a:lstStyle/>
          <a:p>
            <a:pPr>
              <a:buFont typeface="Monotype Sorts" pitchFamily="2" charset="2"/>
              <a:buNone/>
            </a:pPr>
            <a:r>
              <a:rPr lang="zh-CN" altLang="el-GR" sz="2000" b="1" dirty="0"/>
              <a:t>液压系统在工作时，希望节流口大小调节好后，</a:t>
            </a:r>
            <a:r>
              <a:rPr lang="zh-CN" altLang="el-GR" sz="2000" b="1" dirty="0">
                <a:solidFill>
                  <a:srgbClr val="FF3300"/>
                </a:solidFill>
              </a:rPr>
              <a:t>流量</a:t>
            </a:r>
            <a:r>
              <a:rPr lang="zh-CN" altLang="el-GR" sz="2000" b="1" dirty="0"/>
              <a:t> 稳定不变。但实际上流量总会有变化，特别是小流量 时，影响流量稳定性与</a:t>
            </a:r>
            <a:r>
              <a:rPr lang="zh-CN" altLang="el-GR" sz="2000" b="1" dirty="0">
                <a:solidFill>
                  <a:srgbClr val="FF00FF"/>
                </a:solidFill>
              </a:rPr>
              <a:t>节流口形状</a:t>
            </a:r>
            <a:r>
              <a:rPr lang="zh-CN" altLang="el-GR" sz="2000" b="1" dirty="0"/>
              <a:t>、</a:t>
            </a:r>
            <a:r>
              <a:rPr lang="zh-CN" altLang="el-GR" sz="2000" b="1" dirty="0">
                <a:solidFill>
                  <a:srgbClr val="FF00FF"/>
                </a:solidFill>
              </a:rPr>
              <a:t>节流压差</a:t>
            </a:r>
            <a:r>
              <a:rPr lang="zh-CN" altLang="el-GR" sz="2000" b="1" dirty="0"/>
              <a:t>以及油液</a:t>
            </a:r>
            <a:r>
              <a:rPr lang="zh-CN" altLang="el-GR" sz="2000" b="1" dirty="0">
                <a:solidFill>
                  <a:srgbClr val="FF00FF"/>
                </a:solidFill>
              </a:rPr>
              <a:t>温 度</a:t>
            </a:r>
            <a:r>
              <a:rPr lang="zh-CN" altLang="el-GR" sz="2000" b="1" dirty="0"/>
              <a:t>等因素有关。</a:t>
            </a:r>
            <a:endParaRPr lang="zh-CN" altLang="en-US" sz="20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928934"/>
            <a:ext cx="278606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>
                <a:latin typeface="宋体" charset="-122"/>
              </a:rPr>
              <a:t>节流阀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286380" y="1000108"/>
            <a:ext cx="3206748" cy="4401205"/>
          </a:xfrm>
          <a:prstGeom prst="rect">
            <a:avLst/>
          </a:prstGeom>
          <a:solidFill>
            <a:schemeClr val="bg1">
              <a:lumMod val="85000"/>
            </a:schemeClr>
          </a:solidFill>
          <a:ln w="27051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kumimoji="1" lang="zh-CN" altLang="zh-CN" sz="2000" b="1" dirty="0"/>
              <a:t>液流从进油口流入经节流口后，从阀的出油口流出。本阀的阀芯</a:t>
            </a:r>
            <a:r>
              <a:rPr kumimoji="1" lang="zh-CN" altLang="en-US" sz="2000" b="1" dirty="0"/>
              <a:t>的锥台上开有三角形槽。转动调节手轮，阀芯产生轴向位移， 节流口的开口量即发生 变化</a:t>
            </a:r>
            <a:r>
              <a:rPr kumimoji="1" lang="zh-CN" altLang="en-US" b="1" dirty="0"/>
              <a:t>。</a:t>
            </a:r>
            <a:r>
              <a:rPr kumimoji="1" lang="zh-CN" altLang="en-US" sz="2000" b="1" dirty="0"/>
              <a:t>阀芯越上移开口 量就越大。</a:t>
            </a:r>
            <a:r>
              <a:rPr kumimoji="1" lang="zh-CN" altLang="en-US" sz="2000" b="1" dirty="0">
                <a:latin typeface="宋体" charset="-122"/>
              </a:rPr>
              <a:t>当节流阀的进出口压力差为定值 时，改变节流口的开口量，即可改变 流过节流阀的流量。节流阀和其它 阀，</a:t>
            </a:r>
            <a:r>
              <a:rPr kumimoji="1" lang="zh-CN" altLang="en-US" sz="2000" b="1" dirty="0" smtClean="0">
                <a:latin typeface="宋体" charset="-122"/>
              </a:rPr>
              <a:t>例如单向阀</a:t>
            </a:r>
            <a:r>
              <a:rPr kumimoji="1" lang="zh-CN" altLang="en-US" sz="2000" b="1" dirty="0">
                <a:latin typeface="宋体" charset="-122"/>
              </a:rPr>
              <a:t>、定差减压阀、溢流 阀，可构成组合节流阀。</a:t>
            </a:r>
            <a:endParaRPr kumimoji="1" lang="en-US" altLang="zh-CN" sz="2000" b="1" dirty="0">
              <a:latin typeface="宋体" charset="-122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422275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>
                <a:latin typeface="宋体" charset="-122"/>
              </a:rPr>
              <a:t>节流阀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850" y="928671"/>
            <a:ext cx="427065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57818" y="1071546"/>
            <a:ext cx="3143272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27051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kumimoji="1" lang="zh-CN" altLang="en-US" sz="2000" b="1" dirty="0"/>
              <a:t>本节流阀具有螺旋曲线</a:t>
            </a:r>
          </a:p>
          <a:p>
            <a:pPr>
              <a:buFont typeface="Monotype Sorts" pitchFamily="2" charset="2"/>
              <a:buNone/>
            </a:pPr>
            <a:r>
              <a:rPr kumimoji="1" lang="zh-CN" altLang="en-US" sz="2000" b="1" dirty="0"/>
              <a:t>开口和薄刃式结构的精密</a:t>
            </a:r>
          </a:p>
          <a:p>
            <a:pPr>
              <a:buFont typeface="Monotype Sorts" pitchFamily="2" charset="2"/>
              <a:buNone/>
            </a:pPr>
            <a:r>
              <a:rPr kumimoji="1" lang="zh-CN" altLang="en-US" sz="2000" b="1" dirty="0"/>
              <a:t>节流阀。转动手轮和节流</a:t>
            </a:r>
          </a:p>
          <a:p>
            <a:pPr>
              <a:buFont typeface="Monotype Sorts" pitchFamily="2" charset="2"/>
              <a:buNone/>
            </a:pPr>
            <a:r>
              <a:rPr kumimoji="1" lang="zh-CN" altLang="en-US" sz="2000" b="1" dirty="0"/>
              <a:t>阀芯后，螺旋曲线相对套</a:t>
            </a:r>
          </a:p>
          <a:p>
            <a:pPr>
              <a:buFont typeface="Monotype Sorts" pitchFamily="2" charset="2"/>
              <a:buNone/>
            </a:pPr>
            <a:r>
              <a:rPr kumimoji="1" lang="zh-CN" altLang="en-US" sz="2000" b="1" dirty="0"/>
              <a:t>筒窗口升高或降低，改变</a:t>
            </a:r>
          </a:p>
          <a:p>
            <a:pPr>
              <a:buFont typeface="Monotype Sorts" pitchFamily="2" charset="2"/>
              <a:buNone/>
            </a:pPr>
            <a:r>
              <a:rPr kumimoji="1" lang="zh-CN" altLang="en-US" sz="2000" b="1" dirty="0"/>
              <a:t>节流面积，即可实现对流</a:t>
            </a:r>
          </a:p>
          <a:p>
            <a:pPr>
              <a:buFont typeface="Monotype Sorts" pitchFamily="2" charset="2"/>
              <a:buNone/>
            </a:pPr>
            <a:r>
              <a:rPr kumimoji="1" lang="zh-CN" altLang="en-US" sz="2000" b="1" dirty="0"/>
              <a:t>量的调节。</a:t>
            </a:r>
            <a:r>
              <a:rPr kumimoji="1" lang="zh-CN" altLang="en-US" dirty="0"/>
              <a:t> </a:t>
            </a:r>
            <a:endParaRPr kumimoji="1"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>
                <a:latin typeface="宋体" charset="-122"/>
              </a:rPr>
              <a:t>单向节流阀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7632725" cy="470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>
                <a:latin typeface="宋体" charset="-122"/>
              </a:rPr>
              <a:t>调速</a:t>
            </a:r>
            <a:r>
              <a:rPr lang="zh-CN" altLang="en-US" sz="2000" b="1" dirty="0" smtClean="0"/>
              <a:t>阀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000108"/>
            <a:ext cx="397192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286380" y="1142984"/>
            <a:ext cx="3035300" cy="411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7051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kumimoji="1" lang="en-US" altLang="zh-CN" sz="2000" b="1" dirty="0"/>
              <a:t> </a:t>
            </a:r>
            <a:r>
              <a:rPr kumimoji="1" lang="zh-CN" altLang="en-US" sz="2000" b="1" dirty="0"/>
              <a:t>串联减压式调速阀是由定差减压阀</a:t>
            </a:r>
            <a:r>
              <a:rPr kumimoji="1" lang="en-US" altLang="zh-CN" sz="2000" b="1" dirty="0"/>
              <a:t>1</a:t>
            </a:r>
            <a:r>
              <a:rPr kumimoji="1" lang="zh-CN" altLang="en-US" sz="2000" b="1" dirty="0"/>
              <a:t>和节流阀</a:t>
            </a:r>
            <a:r>
              <a:rPr kumimoji="1" lang="en-US" altLang="zh-CN" sz="2000" b="1" dirty="0"/>
              <a:t>2</a:t>
            </a:r>
            <a:r>
              <a:rPr kumimoji="1" lang="zh-CN" altLang="en-US" sz="2000" b="1" dirty="0"/>
              <a:t>串联而成的组合阀。 </a:t>
            </a:r>
          </a:p>
          <a:p>
            <a:r>
              <a:rPr kumimoji="1" lang="zh-CN" altLang="en-US" sz="2000" b="1" dirty="0"/>
              <a:t>       节流阀</a:t>
            </a:r>
            <a:r>
              <a:rPr kumimoji="1" lang="en-US" altLang="zh-CN" sz="2000" b="1" dirty="0"/>
              <a:t>1</a:t>
            </a:r>
            <a:r>
              <a:rPr kumimoji="1" lang="zh-CN" altLang="en-US" sz="2000" b="1" dirty="0"/>
              <a:t>充当流量传感器，节流阀口不变时，定差减压阀</a:t>
            </a:r>
            <a:r>
              <a:rPr kumimoji="1" lang="en-US" altLang="zh-CN" sz="2000" b="1" dirty="0"/>
              <a:t>2</a:t>
            </a:r>
            <a:r>
              <a:rPr kumimoji="1" lang="zh-CN" altLang="en-US" sz="2000" b="1" dirty="0"/>
              <a:t>作为流量补偿阀口，通过流量负反馈，自动稳定节流阀前后的压差，保持其流量不变。因节流阀（传感器）前后压差基本不变，调节节流阀口面积时，又可以人为地改变流量的大小</a:t>
            </a:r>
            <a:r>
              <a:rPr kumimoji="1" lang="zh-CN" altLang="en-US" dirty="0"/>
              <a:t>。</a:t>
            </a:r>
            <a:endParaRPr kumimoji="1"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>
                <a:latin typeface="宋体" charset="-122"/>
              </a:rPr>
              <a:t>调速</a:t>
            </a:r>
            <a:r>
              <a:rPr lang="zh-CN" altLang="en-US" sz="2000" b="1" dirty="0" smtClean="0"/>
              <a:t>阀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43050"/>
            <a:ext cx="4081190" cy="44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44781" y="1760999"/>
            <a:ext cx="3097238" cy="4093428"/>
          </a:xfrm>
          <a:prstGeom prst="rect">
            <a:avLst/>
          </a:prstGeom>
          <a:solidFill>
            <a:schemeClr val="bg1">
              <a:lumMod val="85000"/>
            </a:schemeClr>
          </a:solidFill>
          <a:ln w="27051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kumimoji="1" lang="en-US" altLang="zh-CN" sz="2000" b="1" dirty="0"/>
              <a:t> </a:t>
            </a:r>
            <a:r>
              <a:rPr kumimoji="1" lang="zh-CN" altLang="en-US" sz="2000" b="1" dirty="0"/>
              <a:t>稳态工作时减压阀芯的力平衡方程式为：</a:t>
            </a:r>
          </a:p>
          <a:p>
            <a:pPr>
              <a:buFont typeface="Monotype Sorts" pitchFamily="2" charset="2"/>
              <a:buNone/>
            </a:pPr>
            <a:endParaRPr kumimoji="1" lang="zh-CN" altLang="en-US" sz="2000" b="1" dirty="0"/>
          </a:p>
          <a:p>
            <a:pPr>
              <a:buFont typeface="Monotype Sorts" pitchFamily="2" charset="2"/>
              <a:buNone/>
            </a:pPr>
            <a:endParaRPr kumimoji="1" lang="zh-CN" altLang="en-US" sz="2000" b="1" dirty="0"/>
          </a:p>
          <a:p>
            <a:pPr>
              <a:buFont typeface="Monotype Sorts" pitchFamily="2" charset="2"/>
              <a:buNone/>
            </a:pPr>
            <a:r>
              <a:rPr kumimoji="1" lang="zh-CN" altLang="en-US" sz="2000" b="1" dirty="0"/>
              <a:t>节流阀口前后压差为：</a:t>
            </a:r>
          </a:p>
          <a:p>
            <a:pPr>
              <a:buFont typeface="Monotype Sorts" pitchFamily="2" charset="2"/>
              <a:buNone/>
            </a:pPr>
            <a:endParaRPr kumimoji="1" lang="zh-CN" altLang="en-US" sz="2000" b="1" dirty="0"/>
          </a:p>
          <a:p>
            <a:pPr>
              <a:buFont typeface="Monotype Sorts" pitchFamily="2" charset="2"/>
              <a:buNone/>
            </a:pPr>
            <a:endParaRPr kumimoji="1" lang="zh-CN" altLang="en-US" sz="2000" b="1" dirty="0"/>
          </a:p>
          <a:p>
            <a:pPr>
              <a:buFont typeface="Monotype Sorts" pitchFamily="2" charset="2"/>
              <a:buNone/>
            </a:pPr>
            <a:endParaRPr kumimoji="1" lang="zh-CN" altLang="en-US" sz="2000" b="1" dirty="0"/>
          </a:p>
          <a:p>
            <a:pPr>
              <a:buFont typeface="Monotype Sorts" pitchFamily="2" charset="2"/>
              <a:buNone/>
            </a:pPr>
            <a:r>
              <a:rPr kumimoji="1" lang="en-US" altLang="zh-CN" sz="2000" b="1" dirty="0"/>
              <a:t>A—</a:t>
            </a:r>
            <a:r>
              <a:rPr kumimoji="1" lang="zh-CN" altLang="en-US" sz="2000" b="1" dirty="0"/>
              <a:t>减压阀芯大端截面积</a:t>
            </a:r>
          </a:p>
          <a:p>
            <a:pPr>
              <a:buFont typeface="Monotype Sorts" pitchFamily="2" charset="2"/>
              <a:buNone/>
            </a:pPr>
            <a:r>
              <a:rPr kumimoji="1" lang="zh-CN" altLang="en-US" sz="2000" b="1" dirty="0"/>
              <a:t>Ｆ</a:t>
            </a:r>
            <a:r>
              <a:rPr kumimoji="1" lang="en-US" altLang="zh-CN" sz="1400" b="1" dirty="0"/>
              <a:t>s </a:t>
            </a:r>
            <a:r>
              <a:rPr kumimoji="1" lang="en-US" altLang="zh-CN" b="1" dirty="0"/>
              <a:t>—</a:t>
            </a:r>
            <a:r>
              <a:rPr kumimoji="1" lang="zh-CN" altLang="en-US" sz="2000" b="1" dirty="0"/>
              <a:t>弹簧力</a:t>
            </a:r>
          </a:p>
          <a:p>
            <a:pPr>
              <a:buFont typeface="Monotype Sorts" pitchFamily="2" charset="2"/>
              <a:buNone/>
            </a:pPr>
            <a:r>
              <a:rPr kumimoji="1" lang="en-US" altLang="zh-CN" sz="2000" b="1" dirty="0"/>
              <a:t>Ks—</a:t>
            </a:r>
            <a:r>
              <a:rPr kumimoji="1" lang="zh-CN" altLang="en-US" sz="2000" b="1" dirty="0"/>
              <a:t>弹簧刚度</a:t>
            </a:r>
          </a:p>
          <a:p>
            <a:pPr>
              <a:buFont typeface="Monotype Sorts" pitchFamily="2" charset="2"/>
              <a:buNone/>
            </a:pPr>
            <a:r>
              <a:rPr kumimoji="1" lang="en-US" altLang="zh-CN" sz="2000" b="1" dirty="0"/>
              <a:t>X</a:t>
            </a:r>
            <a:r>
              <a:rPr kumimoji="1" lang="zh-CN" altLang="en-US" sz="1400" b="1" dirty="0"/>
              <a:t>０</a:t>
            </a:r>
            <a:r>
              <a:rPr kumimoji="1" lang="zh-CN" altLang="en-US" sz="2000" b="1" dirty="0"/>
              <a:t>－弹簧预压缩量</a:t>
            </a:r>
          </a:p>
          <a:p>
            <a:pPr>
              <a:buFont typeface="Monotype Sorts" pitchFamily="2" charset="2"/>
              <a:buNone/>
            </a:pPr>
            <a:r>
              <a:rPr kumimoji="1" lang="en-US" altLang="zh-CN" sz="2000" b="1" dirty="0"/>
              <a:t>X—</a:t>
            </a:r>
            <a:r>
              <a:rPr kumimoji="1" lang="zh-CN" altLang="en-US" sz="2000" b="1" dirty="0"/>
              <a:t>减压阀的开口量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1428728" y="2479585"/>
          <a:ext cx="2370394" cy="56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公式" r:id="rId5" imgW="30880440" imgH="7304400" progId="Equation.3">
                  <p:embed/>
                </p:oleObj>
              </mc:Choice>
              <mc:Fallback>
                <p:oleObj name="公式" r:id="rId5" imgW="30880440" imgH="7304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2479585"/>
                        <a:ext cx="2370394" cy="5609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1214414" y="3357562"/>
          <a:ext cx="2500330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公式" r:id="rId7" imgW="36571320" imgH="12588840" progId="Equation.3">
                  <p:embed/>
                </p:oleObj>
              </mc:Choice>
              <mc:Fallback>
                <p:oleObj name="公式" r:id="rId7" imgW="36571320" imgH="12588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357562"/>
                        <a:ext cx="2500330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2" y="2357430"/>
            <a:ext cx="3216716" cy="323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>
                <a:latin typeface="宋体" charset="-122"/>
              </a:rPr>
              <a:t>调速</a:t>
            </a:r>
            <a:r>
              <a:rPr lang="zh-CN" altLang="en-US" sz="2000" b="1" dirty="0" smtClean="0"/>
              <a:t>阀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714488"/>
            <a:ext cx="437228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00100" y="1214422"/>
            <a:ext cx="2546306" cy="4401205"/>
          </a:xfrm>
          <a:prstGeom prst="rect">
            <a:avLst/>
          </a:prstGeom>
          <a:solidFill>
            <a:schemeClr val="bg1">
              <a:lumMod val="85000"/>
            </a:schemeClr>
          </a:solidFill>
          <a:ln w="27051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kumimoji="1" lang="en-US" altLang="zh-CN" sz="2000" b="1" dirty="0"/>
              <a:t> </a:t>
            </a:r>
            <a:r>
              <a:rPr kumimoji="1" lang="zh-CN" altLang="en-US" sz="2000" b="1" dirty="0"/>
              <a:t>稳态工作时减压阀芯的力平衡方程式为：</a:t>
            </a:r>
          </a:p>
          <a:p>
            <a:pPr>
              <a:buFont typeface="Monotype Sorts" pitchFamily="2" charset="2"/>
              <a:buNone/>
            </a:pPr>
            <a:endParaRPr kumimoji="1" lang="zh-CN" altLang="en-US" sz="2000" b="1" dirty="0"/>
          </a:p>
          <a:p>
            <a:pPr>
              <a:buFont typeface="Monotype Sorts" pitchFamily="2" charset="2"/>
              <a:buNone/>
            </a:pPr>
            <a:endParaRPr kumimoji="1" lang="zh-CN" altLang="en-US" sz="2000" b="1" dirty="0"/>
          </a:p>
          <a:p>
            <a:pPr>
              <a:buFont typeface="Monotype Sorts" pitchFamily="2" charset="2"/>
              <a:buNone/>
            </a:pPr>
            <a:r>
              <a:rPr kumimoji="1" lang="zh-CN" altLang="en-US" sz="2000" b="1" dirty="0"/>
              <a:t>节流阀口前后压差为：</a:t>
            </a:r>
          </a:p>
          <a:p>
            <a:pPr>
              <a:buFont typeface="Monotype Sorts" pitchFamily="2" charset="2"/>
              <a:buNone/>
            </a:pPr>
            <a:endParaRPr kumimoji="1" lang="zh-CN" altLang="en-US" sz="2000" b="1" dirty="0"/>
          </a:p>
          <a:p>
            <a:pPr>
              <a:buFont typeface="Monotype Sorts" pitchFamily="2" charset="2"/>
              <a:buNone/>
            </a:pPr>
            <a:endParaRPr kumimoji="1" lang="zh-CN" altLang="en-US" sz="2000" b="1" dirty="0"/>
          </a:p>
          <a:p>
            <a:pPr>
              <a:buFont typeface="Monotype Sorts" pitchFamily="2" charset="2"/>
              <a:buNone/>
            </a:pPr>
            <a:endParaRPr kumimoji="1" lang="zh-CN" altLang="en-US" sz="2000" b="1" dirty="0"/>
          </a:p>
          <a:p>
            <a:pPr>
              <a:buFont typeface="Monotype Sorts" pitchFamily="2" charset="2"/>
              <a:buNone/>
            </a:pPr>
            <a:r>
              <a:rPr kumimoji="1" lang="en-US" altLang="zh-CN" sz="2000" b="1" dirty="0"/>
              <a:t>A—</a:t>
            </a:r>
            <a:r>
              <a:rPr kumimoji="1" lang="zh-CN" altLang="en-US" sz="2000" b="1" dirty="0"/>
              <a:t>减压阀芯大端截面积</a:t>
            </a:r>
          </a:p>
          <a:p>
            <a:pPr>
              <a:buFont typeface="Monotype Sorts" pitchFamily="2" charset="2"/>
              <a:buNone/>
            </a:pPr>
            <a:r>
              <a:rPr kumimoji="1" lang="zh-CN" altLang="en-US" sz="2000" b="1" dirty="0"/>
              <a:t>Ｆ</a:t>
            </a:r>
            <a:r>
              <a:rPr kumimoji="1" lang="en-US" altLang="zh-CN" sz="1400" b="1" dirty="0"/>
              <a:t>s </a:t>
            </a:r>
            <a:r>
              <a:rPr kumimoji="1" lang="en-US" altLang="zh-CN" b="1" dirty="0"/>
              <a:t>—</a:t>
            </a:r>
            <a:r>
              <a:rPr kumimoji="1" lang="zh-CN" altLang="en-US" sz="2000" b="1" dirty="0"/>
              <a:t>弹簧力</a:t>
            </a:r>
          </a:p>
          <a:p>
            <a:pPr>
              <a:buFont typeface="Monotype Sorts" pitchFamily="2" charset="2"/>
              <a:buNone/>
            </a:pPr>
            <a:r>
              <a:rPr kumimoji="1" lang="en-US" altLang="zh-CN" sz="2000" b="1" dirty="0"/>
              <a:t>Ks—</a:t>
            </a:r>
            <a:r>
              <a:rPr kumimoji="1" lang="zh-CN" altLang="en-US" sz="2000" b="1" dirty="0"/>
              <a:t>弹簧刚度</a:t>
            </a:r>
          </a:p>
          <a:p>
            <a:pPr>
              <a:buFont typeface="Monotype Sorts" pitchFamily="2" charset="2"/>
              <a:buNone/>
            </a:pPr>
            <a:r>
              <a:rPr kumimoji="1" lang="en-US" altLang="zh-CN" sz="2000" b="1" dirty="0"/>
              <a:t>X</a:t>
            </a:r>
            <a:r>
              <a:rPr kumimoji="1" lang="zh-CN" altLang="en-US" sz="1400" b="1" dirty="0"/>
              <a:t>０</a:t>
            </a:r>
            <a:r>
              <a:rPr kumimoji="1" lang="zh-CN" altLang="en-US" sz="2000" b="1" dirty="0"/>
              <a:t>－弹簧预压缩量</a:t>
            </a:r>
          </a:p>
          <a:p>
            <a:pPr>
              <a:buFont typeface="Monotype Sorts" pitchFamily="2" charset="2"/>
              <a:buNone/>
            </a:pPr>
            <a:r>
              <a:rPr kumimoji="1" lang="en-US" altLang="zh-CN" sz="2000" b="1" dirty="0"/>
              <a:t>X—</a:t>
            </a:r>
            <a:r>
              <a:rPr kumimoji="1" lang="zh-CN" altLang="en-US" sz="2000" b="1" dirty="0"/>
              <a:t>减压阀的开口量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1214414" y="2857496"/>
          <a:ext cx="2158871" cy="7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公式" r:id="rId5" imgW="36164880" imgH="12588840" progId="Equation.3">
                  <p:embed/>
                </p:oleObj>
              </mc:Choice>
              <mc:Fallback>
                <p:oleObj name="公式" r:id="rId5" imgW="36164880" imgH="12588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857496"/>
                        <a:ext cx="2158871" cy="751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1214414" y="1928802"/>
          <a:ext cx="2111399" cy="50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公式" r:id="rId7" imgW="30474000" imgH="7304400" progId="Equation.3">
                  <p:embed/>
                </p:oleObj>
              </mc:Choice>
              <mc:Fallback>
                <p:oleObj name="公式" r:id="rId7" imgW="30474000" imgH="7304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928802"/>
                        <a:ext cx="2111399" cy="506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1785926"/>
            <a:ext cx="375329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171954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调速回路</a:t>
            </a:r>
            <a:r>
              <a:rPr lang="en-US" altLang="zh-CN" sz="2000" b="1" dirty="0" smtClean="0"/>
              <a:t>-</a:t>
            </a:r>
            <a:r>
              <a:rPr lang="zh-CN" altLang="en-US" sz="2000" b="1" dirty="0" smtClean="0"/>
              <a:t>节流调速回路</a:t>
            </a:r>
            <a:endParaRPr lang="zh-CN" altLang="en-US" sz="2000" b="1" dirty="0">
              <a:latin typeface="宋体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700" name="ShockwaveFlash1" r:id="rId2" imgW="7201905" imgH="4753639"/>
        </mc:Choice>
        <mc:Fallback>
          <p:control name="ShockwaveFlash1" r:id="rId2" imgW="7201905" imgH="47536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8" y="1052513"/>
                  <a:ext cx="7202487" cy="4752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171954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调速回路</a:t>
            </a:r>
            <a:r>
              <a:rPr lang="en-US" altLang="zh-CN" sz="2000" b="1" dirty="0" smtClean="0"/>
              <a:t>-</a:t>
            </a:r>
            <a:r>
              <a:rPr lang="zh-CN" altLang="en-US" sz="2000" b="1" dirty="0" smtClean="0"/>
              <a:t>节流调速回路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30724" name="ShockwaveFlash1" r:id="rId2" imgW="7344800" imgH="4753639"/>
        </mc:Choice>
        <mc:Fallback>
          <p:control name="ShockwaveFlash1" r:id="rId2" imgW="7344800" imgH="47536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550" y="1052513"/>
                  <a:ext cx="7345363" cy="4752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>
                <a:latin typeface="宋体" charset="-122"/>
              </a:rPr>
              <a:t>任务说明</a:t>
            </a:r>
          </a:p>
        </p:txBody>
      </p:sp>
      <p:grpSp>
        <p:nvGrpSpPr>
          <p:cNvPr id="2" name="组合 47"/>
          <p:cNvGrpSpPr>
            <a:grpSpLocks/>
          </p:cNvGrpSpPr>
          <p:nvPr/>
        </p:nvGrpSpPr>
        <p:grpSpPr bwMode="auto">
          <a:xfrm>
            <a:off x="714375" y="942976"/>
            <a:ext cx="7702550" cy="1403984"/>
            <a:chOff x="720000" y="1455233"/>
            <a:chExt cx="7704000" cy="756000"/>
          </a:xfrm>
        </p:grpSpPr>
        <p:grpSp>
          <p:nvGrpSpPr>
            <p:cNvPr id="3" name="组合 10"/>
            <p:cNvGrpSpPr>
              <a:grpSpLocks/>
            </p:cNvGrpSpPr>
            <p:nvPr/>
          </p:nvGrpSpPr>
          <p:grpSpPr bwMode="auto">
            <a:xfrm>
              <a:off x="720000" y="1455233"/>
              <a:ext cx="7704000" cy="756000"/>
              <a:chOff x="608101" y="2612529"/>
              <a:chExt cx="7607237" cy="1668589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608101" y="2612529"/>
                <a:ext cx="7607237" cy="166858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661408" y="2730259"/>
                <a:ext cx="7500623" cy="1433130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63496" name="TextBox 15"/>
            <p:cNvSpPr txBox="1">
              <a:spLocks noChangeArrowheads="1"/>
            </p:cNvSpPr>
            <p:nvPr/>
          </p:nvSpPr>
          <p:spPr bwMode="auto">
            <a:xfrm>
              <a:off x="857197" y="1547484"/>
              <a:ext cx="7436630" cy="497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        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喷漆室工作示意图，工作时用一台圆周运动的传动链将部件传过喷漆室，传送带由液压马达通过一个锥齿轮传动装置来带动。根据工作要求，传送带运行时，其速度必须能够进行调节，请构建其液压控制回路。</a:t>
              </a:r>
              <a:endParaRPr lang="en-US" altLang="zh-CN" b="1" dirty="0">
                <a:solidFill>
                  <a:schemeClr val="bg1"/>
                </a:solidFill>
                <a:latin typeface="宋体" charset="-122"/>
              </a:endParaRPr>
            </a:p>
          </p:txBody>
        </p:sp>
      </p:grp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19531"/>
            <a:ext cx="45053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2976" y="257174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项目关键词：</a:t>
            </a:r>
            <a:r>
              <a:rPr lang="zh-CN" altLang="en-US" dirty="0" smtClean="0"/>
              <a:t>旋转运动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3174872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学习目标</a:t>
            </a:r>
            <a:endParaRPr lang="en-US" altLang="zh-CN" b="1" dirty="0" smtClean="0"/>
          </a:p>
          <a:p>
            <a:r>
              <a:rPr lang="en-US" dirty="0" smtClean="0"/>
              <a:t>1</a:t>
            </a:r>
            <a:r>
              <a:rPr lang="zh-CN" altLang="en-US" dirty="0" smtClean="0"/>
              <a:t>．能根据动作要求画出液压回路图及控制电路图</a:t>
            </a:r>
          </a:p>
          <a:p>
            <a:r>
              <a:rPr lang="en-US" dirty="0" smtClean="0"/>
              <a:t>2</a:t>
            </a:r>
            <a:r>
              <a:rPr lang="zh-CN" altLang="en-US" dirty="0" smtClean="0"/>
              <a:t>．会组建及调试换向回路及其控制电路，</a:t>
            </a:r>
            <a:r>
              <a:rPr lang="en-US" dirty="0" smtClean="0"/>
              <a:t> 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171954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调速回路</a:t>
            </a:r>
            <a:r>
              <a:rPr lang="en-US" altLang="zh-CN" sz="2000" b="1" dirty="0" smtClean="0"/>
              <a:t>-</a:t>
            </a:r>
            <a:r>
              <a:rPr lang="zh-CN" altLang="en-US" sz="2000" b="1" dirty="0" smtClean="0"/>
              <a:t>节流调速回路</a:t>
            </a:r>
            <a:endParaRPr lang="zh-CN" altLang="en-US" sz="2000" b="1" dirty="0">
              <a:latin typeface="宋体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748" name="ShockwaveFlash1" r:id="rId2" imgW="7201905" imgH="4681144"/>
        </mc:Choice>
        <mc:Fallback>
          <p:control name="ShockwaveFlash1" r:id="rId2" imgW="7201905" imgH="468114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8" y="1052513"/>
                  <a:ext cx="7202487" cy="46815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100516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调速回路</a:t>
            </a:r>
            <a:r>
              <a:rPr lang="en-US" altLang="zh-CN" sz="2000" b="1" dirty="0" smtClean="0"/>
              <a:t>-</a:t>
            </a:r>
            <a:r>
              <a:rPr lang="zh-CN" altLang="en-US" sz="2000" b="1" dirty="0" smtClean="0"/>
              <a:t>容积调速回路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592933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变量泵</a:t>
            </a:r>
            <a:r>
              <a:rPr lang="en-US" altLang="zh-CN" dirty="0" smtClean="0"/>
              <a:t>-</a:t>
            </a:r>
            <a:r>
              <a:rPr lang="zh-CN" altLang="en-US" dirty="0" smtClean="0"/>
              <a:t>缸调速回路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2772" name="ShockwaveFlash1" r:id="rId2" imgW="7272343" imgH="4753639"/>
        </mc:Choice>
        <mc:Fallback>
          <p:control name="ShockwaveFlash1" r:id="rId2" imgW="7272343" imgH="47536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981075"/>
                  <a:ext cx="7272337" cy="4752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100516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调速回路</a:t>
            </a:r>
            <a:r>
              <a:rPr lang="en-US" altLang="zh-CN" sz="2000" b="1" dirty="0" smtClean="0"/>
              <a:t>-</a:t>
            </a:r>
            <a:r>
              <a:rPr lang="zh-CN" altLang="en-US" sz="2000" b="1" dirty="0" smtClean="0"/>
              <a:t>容积调速回路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42" y="607220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定量泵</a:t>
            </a:r>
            <a:r>
              <a:rPr lang="en-US" altLang="zh-CN" dirty="0" smtClean="0"/>
              <a:t>-</a:t>
            </a:r>
            <a:r>
              <a:rPr lang="zh-CN" altLang="en-US" dirty="0" smtClean="0"/>
              <a:t>变量马达容积调速回路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3796" name="ShockwaveFlash1" r:id="rId2" imgW="7129468" imgH="4681144"/>
        </mc:Choice>
        <mc:Fallback>
          <p:control name="ShockwaveFlash1" r:id="rId2" imgW="7129468" imgH="468114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8" y="1052513"/>
                  <a:ext cx="7129462" cy="46815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100516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调速回路</a:t>
            </a:r>
            <a:r>
              <a:rPr lang="en-US" altLang="zh-CN" sz="2000" b="1" dirty="0" smtClean="0"/>
              <a:t>-</a:t>
            </a:r>
            <a:r>
              <a:rPr lang="zh-CN" altLang="en-US" sz="2000" b="1" dirty="0" smtClean="0"/>
              <a:t>容积调速回路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60007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变量泵</a:t>
            </a:r>
            <a:r>
              <a:rPr lang="en-US" altLang="zh-CN" dirty="0" smtClean="0"/>
              <a:t>-</a:t>
            </a:r>
            <a:r>
              <a:rPr lang="zh-CN" altLang="en-US" dirty="0" smtClean="0"/>
              <a:t>马达容积调速回路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4820" name="ShockwaveFlash1" r:id="rId2" imgW="6984648" imgH="4608305"/>
        </mc:Choice>
        <mc:Fallback>
          <p:control name="ShockwaveFlash1" r:id="rId2" imgW="6984648" imgH="460830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1125538"/>
                  <a:ext cx="6985000" cy="46085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100516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调速回路</a:t>
            </a:r>
            <a:r>
              <a:rPr lang="en-US" altLang="zh-CN" sz="2000" b="1" dirty="0" smtClean="0"/>
              <a:t>-</a:t>
            </a:r>
            <a:r>
              <a:rPr lang="zh-CN" altLang="en-US" sz="2000" b="1" dirty="0" smtClean="0"/>
              <a:t>容积调速回路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5918" y="585789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变量泵</a:t>
            </a:r>
            <a:r>
              <a:rPr lang="en-US" altLang="zh-CN" dirty="0" smtClean="0"/>
              <a:t>-</a:t>
            </a:r>
            <a:r>
              <a:rPr lang="zh-CN" altLang="en-US" dirty="0" smtClean="0"/>
              <a:t>变量马达容积调速回路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5844" name="ShockwaveFlash1" r:id="rId2" imgW="6839905" imgH="4392800"/>
        </mc:Choice>
        <mc:Fallback>
          <p:control name="ShockwaveFlash1" r:id="rId2" imgW="6839905" imgH="4392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450" y="1196975"/>
                  <a:ext cx="6840538" cy="4392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>
                <a:latin typeface="宋体" charset="-122"/>
              </a:rPr>
              <a:t>参考方案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85860"/>
            <a:ext cx="4143404" cy="475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 smtClean="0">
                <a:latin typeface="宋体" charset="-122"/>
              </a:rPr>
              <a:t>中英文对照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1000100" y="1142984"/>
            <a:ext cx="5400000" cy="720000"/>
            <a:chOff x="1687779" y="0"/>
            <a:chExt cx="1898751" cy="591129"/>
          </a:xfrm>
        </p:grpSpPr>
        <p:sp>
          <p:nvSpPr>
            <p:cNvPr id="18" name="圆角矩形 17"/>
            <p:cNvSpPr/>
            <p:nvPr/>
          </p:nvSpPr>
          <p:spPr>
            <a:xfrm>
              <a:off x="1687779" y="0"/>
              <a:ext cx="1898751" cy="5911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圆角矩形 4"/>
            <p:cNvSpPr/>
            <p:nvPr/>
          </p:nvSpPr>
          <p:spPr>
            <a:xfrm>
              <a:off x="1716636" y="28857"/>
              <a:ext cx="1841037" cy="533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0" i="0" u="none" kern="1200" dirty="0" smtClean="0">
                  <a:latin typeface="微软雅黑" pitchFamily="34" charset="-122"/>
                  <a:ea typeface="微软雅黑" pitchFamily="34" charset="-122"/>
                </a:rPr>
                <a:t>流量控制阀</a:t>
              </a:r>
              <a:r>
                <a:rPr lang="zh-CN" altLang="en-US" sz="2000" b="0" i="0" u="none" kern="1200" dirty="0">
                  <a:latin typeface="微软雅黑" pitchFamily="34" charset="-122"/>
                  <a:ea typeface="微软雅黑" pitchFamily="34" charset="-122"/>
                </a:rPr>
                <a:t>	</a:t>
              </a:r>
              <a:r>
                <a:rPr lang="en-US" sz="2000" b="0" i="0" u="none" kern="1200" dirty="0">
                  <a:latin typeface="微软雅黑" pitchFamily="34" charset="-122"/>
                  <a:ea typeface="微软雅黑" pitchFamily="34" charset="-122"/>
                </a:rPr>
                <a:t>flow control valve</a:t>
              </a:r>
              <a:endParaRPr lang="zh-CN" altLang="en-US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00100" y="1857364"/>
            <a:ext cx="5400000" cy="720000"/>
            <a:chOff x="1687779" y="620683"/>
            <a:chExt cx="1898751" cy="591129"/>
          </a:xfrm>
        </p:grpSpPr>
        <p:sp>
          <p:nvSpPr>
            <p:cNvPr id="16" name="圆角矩形 15"/>
            <p:cNvSpPr/>
            <p:nvPr/>
          </p:nvSpPr>
          <p:spPr>
            <a:xfrm>
              <a:off x="1687779" y="620683"/>
              <a:ext cx="1898751" cy="5911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圆角矩形 6"/>
            <p:cNvSpPr/>
            <p:nvPr/>
          </p:nvSpPr>
          <p:spPr>
            <a:xfrm>
              <a:off x="1716636" y="649540"/>
              <a:ext cx="1841037" cy="533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0" i="0" u="none" kern="1200" dirty="0" smtClean="0">
                  <a:latin typeface="微软雅黑" pitchFamily="34" charset="-122"/>
                  <a:ea typeface="微软雅黑" pitchFamily="34" charset="-122"/>
                </a:rPr>
                <a:t>节流阀   </a:t>
              </a:r>
              <a:r>
                <a:rPr lang="zh-CN" altLang="en-US" sz="2000" b="0" i="0" u="none" kern="1200" dirty="0">
                  <a:latin typeface="微软雅黑" pitchFamily="34" charset="-122"/>
                  <a:ea typeface="微软雅黑" pitchFamily="34" charset="-122"/>
                </a:rPr>
                <a:t>	</a:t>
              </a:r>
              <a:r>
                <a:rPr lang="en-US" sz="2000" b="0" i="0" u="none" kern="1200" dirty="0">
                  <a:latin typeface="微软雅黑" pitchFamily="34" charset="-122"/>
                  <a:ea typeface="微软雅黑" pitchFamily="34" charset="-122"/>
                </a:rPr>
                <a:t>throttle valve</a:t>
              </a:r>
              <a:endParaRPr lang="en-US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00100" y="2571744"/>
            <a:ext cx="5400000" cy="720000"/>
            <a:chOff x="1687779" y="1241369"/>
            <a:chExt cx="1898751" cy="591129"/>
          </a:xfrm>
        </p:grpSpPr>
        <p:sp>
          <p:nvSpPr>
            <p:cNvPr id="14" name="圆角矩形 13"/>
            <p:cNvSpPr/>
            <p:nvPr/>
          </p:nvSpPr>
          <p:spPr>
            <a:xfrm>
              <a:off x="1687779" y="1241369"/>
              <a:ext cx="1898751" cy="5911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圆角矩形 8"/>
            <p:cNvSpPr/>
            <p:nvPr/>
          </p:nvSpPr>
          <p:spPr>
            <a:xfrm>
              <a:off x="1716636" y="1270226"/>
              <a:ext cx="1841037" cy="533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0" i="0" u="none" kern="1200" dirty="0" smtClean="0">
                  <a:latin typeface="微软雅黑" pitchFamily="34" charset="-122"/>
                  <a:ea typeface="微软雅黑" pitchFamily="34" charset="-122"/>
                </a:rPr>
                <a:t>调速阀  </a:t>
              </a:r>
              <a:r>
                <a:rPr lang="zh-CN" altLang="en-US" sz="2000" b="0" i="0" u="none" kern="1200" dirty="0">
                  <a:latin typeface="微软雅黑" pitchFamily="34" charset="-122"/>
                  <a:ea typeface="微软雅黑" pitchFamily="34" charset="-122"/>
                </a:rPr>
                <a:t>	</a:t>
              </a:r>
              <a:r>
                <a:rPr lang="en-US" sz="2000" b="0" i="0" u="none" kern="1200" dirty="0">
                  <a:latin typeface="微软雅黑" pitchFamily="34" charset="-122"/>
                  <a:ea typeface="微软雅黑" pitchFamily="34" charset="-122"/>
                </a:rPr>
                <a:t>speed-regulating valve</a:t>
              </a:r>
              <a:endParaRPr lang="en-US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00100" y="3286124"/>
            <a:ext cx="7200000" cy="720000"/>
            <a:chOff x="1687779" y="1862054"/>
            <a:chExt cx="1898751" cy="591129"/>
          </a:xfrm>
        </p:grpSpPr>
        <p:sp>
          <p:nvSpPr>
            <p:cNvPr id="12" name="圆角矩形 11"/>
            <p:cNvSpPr/>
            <p:nvPr/>
          </p:nvSpPr>
          <p:spPr>
            <a:xfrm>
              <a:off x="1687779" y="1862054"/>
              <a:ext cx="1898751" cy="5911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圆角矩形 10"/>
            <p:cNvSpPr/>
            <p:nvPr/>
          </p:nvSpPr>
          <p:spPr>
            <a:xfrm>
              <a:off x="1716636" y="1890911"/>
              <a:ext cx="1841037" cy="533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0" i="0" u="none" kern="1200" dirty="0">
                  <a:latin typeface="微软雅黑" pitchFamily="34" charset="-122"/>
                  <a:ea typeface="微软雅黑" pitchFamily="34" charset="-122"/>
                </a:rPr>
                <a:t>节流调速</a:t>
              </a:r>
              <a:r>
                <a:rPr lang="zh-CN" altLang="en-US" sz="2000" b="0" i="0" u="none" kern="1200" dirty="0" smtClean="0">
                  <a:latin typeface="微软雅黑" pitchFamily="34" charset="-122"/>
                  <a:ea typeface="微软雅黑" pitchFamily="34" charset="-122"/>
                </a:rPr>
                <a:t>回路</a:t>
              </a:r>
              <a:r>
                <a:rPr lang="zh-CN" altLang="en-US" sz="2000" b="0" i="0" u="none" kern="1200" dirty="0">
                  <a:latin typeface="微软雅黑" pitchFamily="34" charset="-122"/>
                  <a:ea typeface="微软雅黑" pitchFamily="34" charset="-122"/>
                </a:rPr>
                <a:t>	</a:t>
              </a:r>
              <a:r>
                <a:rPr lang="en-US" sz="2000" b="0" i="0" u="none" kern="1200" dirty="0">
                  <a:latin typeface="微软雅黑" pitchFamily="34" charset="-122"/>
                  <a:ea typeface="微软雅黑" pitchFamily="34" charset="-122"/>
                </a:rPr>
                <a:t>throttling speed -regulating circuit</a:t>
              </a:r>
              <a:endParaRPr lang="en-US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00100" y="4000504"/>
            <a:ext cx="7200000" cy="720000"/>
            <a:chOff x="1687779" y="2482740"/>
            <a:chExt cx="1898751" cy="591129"/>
          </a:xfrm>
        </p:grpSpPr>
        <p:sp>
          <p:nvSpPr>
            <p:cNvPr id="10" name="圆角矩形 9"/>
            <p:cNvSpPr/>
            <p:nvPr/>
          </p:nvSpPr>
          <p:spPr>
            <a:xfrm>
              <a:off x="1687779" y="2482740"/>
              <a:ext cx="1898751" cy="5911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圆角矩形 12"/>
            <p:cNvSpPr/>
            <p:nvPr/>
          </p:nvSpPr>
          <p:spPr>
            <a:xfrm>
              <a:off x="1716636" y="2511597"/>
              <a:ext cx="1841037" cy="533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0" i="0" u="none" kern="1200">
                  <a:latin typeface="微软雅黑" pitchFamily="34" charset="-122"/>
                  <a:ea typeface="微软雅黑" pitchFamily="34" charset="-122"/>
                </a:rPr>
                <a:t>容积调速回路	</a:t>
              </a:r>
              <a:r>
                <a:rPr lang="en-US" sz="2000" b="0" i="0" u="none" kern="1200">
                  <a:latin typeface="微软雅黑" pitchFamily="34" charset="-122"/>
                  <a:ea typeface="微软雅黑" pitchFamily="34" charset="-122"/>
                </a:rPr>
                <a:t>volume speed-regulating circuit</a:t>
              </a:r>
              <a:endParaRPr lang="en-US" altLang="zh-CN" sz="2000" kern="12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29322" y="857232"/>
            <a:ext cx="2357422" cy="101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谢谢！</a:t>
            </a:r>
            <a:endParaRPr lang="en-US" altLang="zh-CN" sz="6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357298"/>
            <a:ext cx="5157800" cy="45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7752" y="4929198"/>
            <a:ext cx="3867144" cy="46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退出请按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esc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键</a:t>
            </a:r>
            <a:endParaRPr lang="en-US" altLang="zh-CN" sz="2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481408"/>
            <a:ext cx="278606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流量控制阀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714480" y="1285860"/>
            <a:ext cx="3967163" cy="1341438"/>
          </a:xfrm>
          <a:prstGeom prst="wedgeRoundRectCallout">
            <a:avLst>
              <a:gd name="adj1" fmla="val -25166"/>
              <a:gd name="adj2" fmla="val 158162"/>
              <a:gd name="adj3" fmla="val 16667"/>
            </a:avLst>
          </a:prstGeom>
          <a:solidFill>
            <a:schemeClr val="bg1">
              <a:lumMod val="95000"/>
            </a:schemeClr>
          </a:solidFill>
          <a:ln w="27051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anchor="ctr"/>
          <a:lstStyle/>
          <a:p>
            <a:pPr algn="ctr">
              <a:buFont typeface="Monotype Sorts" pitchFamily="2" charset="2"/>
              <a:buNone/>
            </a:pPr>
            <a:r>
              <a:rPr lang="zh-CN" altLang="en-US" sz="2000" b="1" dirty="0">
                <a:solidFill>
                  <a:srgbClr val="FF3300"/>
                </a:solidFill>
              </a:rPr>
              <a:t>流量控制阀</a:t>
            </a:r>
            <a:r>
              <a:rPr lang="zh-CN" altLang="en-US" sz="2000" b="1" dirty="0"/>
              <a:t>是液压系统中控制液流流量的元件。</a:t>
            </a:r>
            <a:endParaRPr lang="en-US" altLang="zh-CN" sz="2000" b="1" dirty="0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5286380" y="2786058"/>
            <a:ext cx="3308350" cy="1711325"/>
          </a:xfrm>
          <a:prstGeom prst="wedgeRoundRectCallout">
            <a:avLst>
              <a:gd name="adj1" fmla="val -70768"/>
              <a:gd name="adj2" fmla="val 75035"/>
              <a:gd name="adj3" fmla="val 16667"/>
            </a:avLst>
          </a:prstGeom>
          <a:solidFill>
            <a:schemeClr val="bg1">
              <a:lumMod val="95000"/>
            </a:schemeClr>
          </a:solidFill>
          <a:ln w="27051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anchor="ctr"/>
          <a:lstStyle/>
          <a:p>
            <a:pPr>
              <a:buFont typeface="Monotype Sorts" pitchFamily="2" charset="2"/>
              <a:buNone/>
            </a:pPr>
            <a:r>
              <a:rPr lang="zh-CN" altLang="en-US" sz="2000" b="1" dirty="0"/>
              <a:t>它们的共同特点是，依靠改变阀口</a:t>
            </a:r>
            <a:r>
              <a:rPr lang="zh-CN" altLang="en-US" sz="2000" b="1" dirty="0">
                <a:solidFill>
                  <a:srgbClr val="FF3300"/>
                </a:solidFill>
              </a:rPr>
              <a:t>通流面积的大小</a:t>
            </a:r>
            <a:r>
              <a:rPr lang="zh-CN" altLang="en-US" sz="2000" b="1" dirty="0"/>
              <a:t>或</a:t>
            </a:r>
            <a:r>
              <a:rPr lang="zh-CN" altLang="en-US" sz="2000" b="1" dirty="0">
                <a:solidFill>
                  <a:srgbClr val="FF3300"/>
                </a:solidFill>
              </a:rPr>
              <a:t>通流通道的长短</a:t>
            </a:r>
            <a:r>
              <a:rPr lang="zh-CN" altLang="en-US" sz="2000" b="1" dirty="0"/>
              <a:t>来改变</a:t>
            </a:r>
            <a:r>
              <a:rPr lang="zh-CN" altLang="en-US" sz="2000" b="1" dirty="0">
                <a:solidFill>
                  <a:srgbClr val="FF3300"/>
                </a:solidFill>
              </a:rPr>
              <a:t>液阻</a:t>
            </a:r>
            <a:r>
              <a:rPr lang="zh-CN" altLang="en-US" sz="2000" b="1" dirty="0">
                <a:solidFill>
                  <a:schemeClr val="tx1"/>
                </a:solidFill>
              </a:rPr>
              <a:t>，从而控制通过阀的流量。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000372"/>
            <a:ext cx="278606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流量控制阀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71472" y="857232"/>
            <a:ext cx="5786477" cy="3500462"/>
          </a:xfrm>
          <a:prstGeom prst="cloudCallout">
            <a:avLst>
              <a:gd name="adj1" fmla="val 28519"/>
              <a:gd name="adj2" fmla="val 6277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sv-SE" altLang="zh-CN" b="1" dirty="0">
                <a:solidFill>
                  <a:schemeClr val="tx1"/>
                </a:solidFill>
              </a:rPr>
              <a:t>1</a:t>
            </a:r>
            <a:r>
              <a:rPr lang="zh-CN" altLang="sv-SE" b="1" dirty="0">
                <a:solidFill>
                  <a:schemeClr val="tx1"/>
                </a:solidFill>
              </a:rPr>
              <a:t>、</a:t>
            </a:r>
            <a:r>
              <a:rPr lang="zh-CN" altLang="sv-SE" b="1" dirty="0"/>
              <a:t>阀的压力差变化时，阀的流量变化小。</a:t>
            </a:r>
            <a:r>
              <a:rPr lang="zh-CN" altLang="sv-SE" dirty="0"/>
              <a:t> </a:t>
            </a:r>
            <a:endParaRPr lang="zh-CN" altLang="sv-SE" b="1" dirty="0">
              <a:solidFill>
                <a:schemeClr val="tx1"/>
              </a:solidFill>
            </a:endParaRPr>
          </a:p>
          <a:p>
            <a:r>
              <a:rPr lang="sv-SE" altLang="zh-CN" b="1" dirty="0">
                <a:solidFill>
                  <a:schemeClr val="tx1"/>
                </a:solidFill>
              </a:rPr>
              <a:t>2</a:t>
            </a:r>
            <a:r>
              <a:rPr lang="zh-CN" altLang="sv-SE" b="1" dirty="0">
                <a:solidFill>
                  <a:schemeClr val="tx1"/>
                </a:solidFill>
              </a:rPr>
              <a:t>、温度和压力对流量的影响小。</a:t>
            </a:r>
          </a:p>
          <a:p>
            <a:r>
              <a:rPr lang="sv-SE" altLang="zh-CN" b="1" dirty="0">
                <a:solidFill>
                  <a:schemeClr val="tx1"/>
                </a:solidFill>
              </a:rPr>
              <a:t>3</a:t>
            </a:r>
            <a:r>
              <a:rPr lang="zh-CN" altLang="sv-SE" b="1" dirty="0">
                <a:solidFill>
                  <a:schemeClr val="tx1"/>
                </a:solidFill>
              </a:rPr>
              <a:t>、调节方便。</a:t>
            </a:r>
          </a:p>
          <a:p>
            <a:r>
              <a:rPr lang="sv-SE" altLang="zh-CN" b="1" dirty="0">
                <a:solidFill>
                  <a:schemeClr val="tx1"/>
                </a:solidFill>
              </a:rPr>
              <a:t>4</a:t>
            </a:r>
            <a:r>
              <a:rPr lang="zh-CN" altLang="sv-SE" b="1" dirty="0">
                <a:solidFill>
                  <a:schemeClr val="tx1"/>
                </a:solidFill>
              </a:rPr>
              <a:t>、不易堵塞。</a:t>
            </a:r>
          </a:p>
          <a:p>
            <a:r>
              <a:rPr lang="sv-SE" altLang="zh-CN" b="1" dirty="0">
                <a:solidFill>
                  <a:schemeClr val="tx1"/>
                </a:solidFill>
              </a:rPr>
              <a:t>5</a:t>
            </a:r>
            <a:r>
              <a:rPr lang="zh-CN" altLang="sv-SE" b="1" dirty="0">
                <a:solidFill>
                  <a:schemeClr val="tx1"/>
                </a:solidFill>
              </a:rPr>
              <a:t>、泄漏小。</a:t>
            </a:r>
          </a:p>
          <a:p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流量控制阀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42910" y="1000108"/>
            <a:ext cx="7945437" cy="1006475"/>
          </a:xfrm>
          <a:prstGeom prst="rect">
            <a:avLst/>
          </a:prstGeom>
          <a:solidFill>
            <a:schemeClr val="bg2"/>
          </a:solidFill>
          <a:ln w="27051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zh-CN" altLang="en-US" sz="2000" b="1" dirty="0">
                <a:solidFill>
                  <a:srgbClr val="FF3300"/>
                </a:solidFill>
              </a:rPr>
              <a:t>节流口：</a:t>
            </a:r>
            <a:r>
              <a:rPr lang="zh-CN" altLang="en-US" sz="2000" b="1" dirty="0">
                <a:solidFill>
                  <a:schemeClr val="tx1"/>
                </a:solidFill>
              </a:rPr>
              <a:t>起节流作用的阀口，其大小以</a:t>
            </a:r>
            <a:r>
              <a:rPr lang="zh-CN" altLang="en-US" sz="2000" b="1" dirty="0">
                <a:solidFill>
                  <a:srgbClr val="FF00FF"/>
                </a:solidFill>
              </a:rPr>
              <a:t>通流面积</a:t>
            </a:r>
            <a:r>
              <a:rPr lang="zh-CN" altLang="en-US" sz="2000" b="1" dirty="0">
                <a:solidFill>
                  <a:schemeClr val="tx1"/>
                </a:solidFill>
              </a:rPr>
              <a:t>来度量。节流口按照阀芯的移动方式可以分为切向移动式和轴向移动式两类。节流口的形式及特性很大程度上决定节流阀的性能。</a:t>
            </a:r>
            <a:endParaRPr lang="zh-CN" altLang="el-GR" b="1" dirty="0">
              <a:solidFill>
                <a:schemeClr val="tx1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285992"/>
            <a:ext cx="4113213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429256" y="2428868"/>
            <a:ext cx="3035300" cy="1920875"/>
          </a:xfrm>
          <a:prstGeom prst="rect">
            <a:avLst/>
          </a:prstGeom>
          <a:solidFill>
            <a:schemeClr val="bg1">
              <a:lumMod val="85000"/>
            </a:schemeClr>
          </a:solidFill>
          <a:ln w="27051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kumimoji="1" lang="en-US" altLang="zh-CN" sz="2000" dirty="0"/>
              <a:t> </a:t>
            </a:r>
            <a:r>
              <a:rPr kumimoji="1" lang="zh-CN" altLang="en-US" sz="2000" b="1" dirty="0"/>
              <a:t>本结构的特点是过流面积和开口量呈线性结构关系，结构简单，工艺性好。但流量的调节范围较小，小流量时流量不稳定，一般节流阀较少使用。</a:t>
            </a:r>
            <a:endParaRPr kumimoji="1" lang="en-US" altLang="zh-CN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流量控制阀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429256" y="1285860"/>
            <a:ext cx="3160713" cy="2225675"/>
          </a:xfrm>
          <a:prstGeom prst="rect">
            <a:avLst/>
          </a:prstGeom>
          <a:solidFill>
            <a:schemeClr val="bg1">
              <a:lumMod val="85000"/>
            </a:schemeClr>
          </a:solidFill>
          <a:ln w="27051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kumimoji="1" lang="en-US" altLang="zh-CN" sz="2000" dirty="0"/>
              <a:t> </a:t>
            </a:r>
            <a:r>
              <a:rPr kumimoji="1" lang="zh-CN" altLang="en-US" sz="2000" b="1" dirty="0"/>
              <a:t>特点：结构简单，可当截止阀用。调节范围较大。由于过流 断面仍是同心环状间隙，水力半径较小，小流量时易堵塞，温度对流量的影响较大。一般用于要求较 低的场合。</a:t>
            </a:r>
            <a:endParaRPr kumimoji="1" lang="en-US" altLang="zh-CN" sz="2000" b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4586288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214414" y="5429264"/>
            <a:ext cx="3478212" cy="396875"/>
          </a:xfrm>
          <a:prstGeom prst="rect">
            <a:avLst/>
          </a:prstGeom>
          <a:noFill/>
          <a:ln w="27051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zh-CN" altLang="en-US" sz="2000" b="1" dirty="0"/>
              <a:t>针阀式（锥形凸肩）节流口</a:t>
            </a:r>
            <a:r>
              <a:rPr lang="zh-CN" altLang="en-US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流量控制阀</a:t>
            </a:r>
            <a:endParaRPr lang="zh-CN" altLang="en-US" sz="2000" b="1" dirty="0">
              <a:latin typeface="宋体" charset="-122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643702" y="1000108"/>
            <a:ext cx="1857388" cy="4401205"/>
          </a:xfrm>
          <a:prstGeom prst="rect">
            <a:avLst/>
          </a:prstGeom>
          <a:solidFill>
            <a:schemeClr val="bg1">
              <a:lumMod val="85000"/>
            </a:schemeClr>
          </a:solidFill>
          <a:ln w="27051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kumimoji="1" lang="zh-CN" altLang="en-US" sz="2000" b="1" dirty="0"/>
              <a:t>节流口由偏心的三角沟槽组成。阀芯有转角时，节流口过流断面面积即产生变化。本结构的特点是，小流量调节容易。但制造略显得麻烦、阀芯所受的径向力不平衡，只宜用在低压场合。</a:t>
            </a:r>
            <a:endParaRPr kumimoji="1" lang="en-US" altLang="zh-CN" sz="2000" b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5683250" cy="384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428728" y="5143512"/>
            <a:ext cx="2868612" cy="396875"/>
          </a:xfrm>
          <a:prstGeom prst="rect">
            <a:avLst/>
          </a:prstGeom>
          <a:noFill/>
          <a:ln w="27051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zh-CN" altLang="en-US" sz="2000" b="1" dirty="0"/>
              <a:t>偏心式节流口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流量控制阀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28662" y="4857760"/>
            <a:ext cx="3929090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 w="27051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kumimoji="1" lang="zh-CN" altLang="en-US" sz="2000" b="1" dirty="0"/>
              <a:t>本节流口结构简单，水力半径大，调节范围较大。小流量时稳定性好，最低对流量的稳定流量为</a:t>
            </a:r>
            <a:r>
              <a:rPr kumimoji="1" lang="en-US" altLang="zh-CN" sz="2000" b="1" dirty="0"/>
              <a:t>50ml/min</a:t>
            </a:r>
            <a:r>
              <a:rPr kumimoji="1" lang="zh-CN" altLang="en-US" sz="2000" b="1" dirty="0"/>
              <a:t>。</a:t>
            </a:r>
            <a:r>
              <a:rPr kumimoji="1" lang="zh-CN" altLang="en-US" sz="2000" b="1" dirty="0">
                <a:solidFill>
                  <a:srgbClr val="FF00FF"/>
                </a:solidFill>
              </a:rPr>
              <a:t>因小流量稳定性好，是目前应用最广的一种节流口。</a:t>
            </a:r>
            <a:endParaRPr kumimoji="1" lang="en-US" altLang="zh-CN" sz="2000" b="1" dirty="0">
              <a:solidFill>
                <a:srgbClr val="FF00FF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 rot="10800000" flipV="1">
            <a:off x="3214678" y="4357694"/>
            <a:ext cx="2868613" cy="396875"/>
          </a:xfrm>
          <a:prstGeom prst="rect">
            <a:avLst/>
          </a:prstGeom>
          <a:noFill/>
          <a:ln w="27051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zh-CN" altLang="en-US" sz="2000" b="1" dirty="0"/>
              <a:t>三角槽式节流口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142984"/>
            <a:ext cx="785818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流量控制阀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28662" y="4500570"/>
            <a:ext cx="4111628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 w="27051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kumimoji="1" lang="zh-CN" altLang="en-US" sz="2000" b="1" dirty="0"/>
              <a:t>阀芯上开有狭缝，旋转阀芯可以改变缝隙的通流面积大小。这种节流口可以作成薄刃结构，从而获得较小的稳定流量，但是阀芯受径向不平衡力，只适于低压节流阀中。</a:t>
            </a:r>
            <a:r>
              <a:rPr kumimoji="1" lang="zh-CN" altLang="en-US" dirty="0"/>
              <a:t> </a:t>
            </a:r>
            <a:endParaRPr kumimoji="1" lang="en-US" altLang="zh-CN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000496" y="3857628"/>
            <a:ext cx="2868612" cy="396875"/>
          </a:xfrm>
          <a:prstGeom prst="rect">
            <a:avLst/>
          </a:prstGeom>
          <a:noFill/>
          <a:ln w="27051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zh-CN" altLang="en-US" sz="2000" b="1" dirty="0"/>
              <a:t>周向缝隙式节流口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38" y="1142984"/>
            <a:ext cx="7173912" cy="264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7059</Words>
  <Application>Microsoft Office PowerPoint</Application>
  <PresentationFormat>全屏显示(4:3)</PresentationFormat>
  <Paragraphs>326</Paragraphs>
  <Slides>27</Slides>
  <Notes>25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主题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微软用户</cp:lastModifiedBy>
  <cp:revision>96</cp:revision>
  <dcterms:created xsi:type="dcterms:W3CDTF">2013-09-11T02:42:48Z</dcterms:created>
  <dcterms:modified xsi:type="dcterms:W3CDTF">2014-09-14T13:00:06Z</dcterms:modified>
</cp:coreProperties>
</file>